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312" r:id="rId4"/>
    <p:sldId id="285" r:id="rId5"/>
    <p:sldId id="284" r:id="rId6"/>
    <p:sldId id="286" r:id="rId7"/>
    <p:sldId id="294" r:id="rId8"/>
    <p:sldId id="295" r:id="rId9"/>
    <p:sldId id="296" r:id="rId10"/>
    <p:sldId id="298" r:id="rId11"/>
    <p:sldId id="299" r:id="rId12"/>
    <p:sldId id="265" r:id="rId13"/>
    <p:sldId id="268" r:id="rId14"/>
    <p:sldId id="272" r:id="rId15"/>
    <p:sldId id="273" r:id="rId16"/>
    <p:sldId id="302" r:id="rId17"/>
    <p:sldId id="303" r:id="rId18"/>
    <p:sldId id="304" r:id="rId19"/>
    <p:sldId id="305" r:id="rId20"/>
    <p:sldId id="306" r:id="rId21"/>
    <p:sldId id="307" r:id="rId22"/>
    <p:sldId id="267" r:id="rId23"/>
    <p:sldId id="308" r:id="rId24"/>
    <p:sldId id="269" r:id="rId25"/>
    <p:sldId id="270" r:id="rId26"/>
    <p:sldId id="271" r:id="rId27"/>
    <p:sldId id="309" r:id="rId28"/>
    <p:sldId id="310" r:id="rId29"/>
    <p:sldId id="274" r:id="rId30"/>
    <p:sldId id="311" r:id="rId31"/>
    <p:sldId id="313" r:id="rId3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mex10" panose="020B0604020202020204"/>
      <p:regular r:id="rId40"/>
    </p:embeddedFont>
    <p:embeddedFont>
      <p:font typeface="cmmi10" panose="020B0604020202020204"/>
      <p:regular r:id="rId41"/>
    </p:embeddedFont>
    <p:embeddedFont>
      <p:font typeface="cmmi5" panose="020B0604020202020204"/>
      <p:regular r:id="rId42"/>
    </p:embeddedFont>
    <p:embeddedFont>
      <p:font typeface="cmmi6" panose="020B0604020202020204"/>
      <p:regular r:id="rId43"/>
    </p:embeddedFont>
    <p:embeddedFont>
      <p:font typeface="cmmi7" panose="020B0604020202020204"/>
      <p:regular r:id="rId44"/>
    </p:embeddedFont>
    <p:embeddedFont>
      <p:font typeface="cmmi9" panose="020B0604020202020204"/>
      <p:regular r:id="rId45"/>
    </p:embeddedFont>
    <p:embeddedFont>
      <p:font typeface="cmr10" panose="020B0604020202020204"/>
      <p:regular r:id="rId46"/>
    </p:embeddedFont>
    <p:embeddedFont>
      <p:font typeface="cmr5" panose="020B0604020202020204"/>
      <p:regular r:id="rId47"/>
    </p:embeddedFont>
    <p:embeddedFont>
      <p:font typeface="cmr6" panose="020B0604020202020204"/>
      <p:regular r:id="rId48"/>
    </p:embeddedFont>
    <p:embeddedFont>
      <p:font typeface="cmr7" panose="020B0604020202020204"/>
      <p:regular r:id="rId49"/>
    </p:embeddedFont>
    <p:embeddedFont>
      <p:font typeface="cmr9" panose="020B0604020202020204"/>
      <p:regular r:id="rId50"/>
    </p:embeddedFont>
    <p:embeddedFont>
      <p:font typeface="cmsl10" panose="020B0604020202020204"/>
      <p:regular r:id="rId51"/>
    </p:embeddedFont>
    <p:embeddedFont>
      <p:font typeface="cmss10" panose="020B0604020202020204"/>
      <p:regular r:id="rId52"/>
    </p:embeddedFont>
    <p:embeddedFont>
      <p:font typeface="cmss8" panose="020B0604020202020204"/>
      <p:regular r:id="rId53"/>
    </p:embeddedFont>
    <p:embeddedFont>
      <p:font typeface="cmssi10" panose="020B0604020202020204"/>
      <p:regular r:id="rId54"/>
    </p:embeddedFont>
    <p:embeddedFont>
      <p:font typeface="cmsy10" panose="020B0604020202020204"/>
      <p:regular r:id="rId55"/>
    </p:embeddedFont>
    <p:embeddedFont>
      <p:font typeface="cmsy10orig" panose="020B0604020202020204"/>
      <p:regular r:id="rId56"/>
    </p:embeddedFont>
    <p:embeddedFont>
      <p:font typeface="cmsy5" panose="020B0604020202020204"/>
      <p:regular r:id="rId57"/>
    </p:embeddedFont>
    <p:embeddedFont>
      <p:font typeface="Garamond" panose="02020404030301010803" pitchFamily="18" charset="0"/>
      <p:regular r:id="rId58"/>
      <p:bold r:id="rId59"/>
      <p:italic r:id="rId60"/>
    </p:embeddedFont>
  </p:embeddedFontLst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76" d="100"/>
          <a:sy n="76" d="100"/>
        </p:scale>
        <p:origin x="3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1346765-0B69-4330-9708-A2598CBC9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C2930-1CD8-4DF9-B5A3-3896C63E29BD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3C315ED-9C29-4F57-830C-5E2BFDC910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F579BD9-6468-4C76-8E65-09BE66E5C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2AE2C90-3754-4CD9-ADFA-F9F87AAC8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08B6D4-6A7B-46F0-BECF-68E8B679DDD6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C65B903-79C0-4C52-80FB-ACB525A81D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E48D003-FBC8-43C9-B969-693B75B6B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B5FA79F-2A54-48B5-AED8-78617DCC7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796703-27E7-432C-8EFE-E3EF20BCFE84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DB63E76-07B0-448A-9C2E-7B67EF9BED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F80FE9C-5356-42B3-9DBA-322937E4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DC29392-AFB0-46F9-9705-8788630FE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AC4FDC-DA34-462D-9FA9-F8232509FC24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0418C26-973B-4004-93B3-05E7EFAD8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ABF69EE-AEDE-4AE8-B8DF-254DCF07B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6B8686D-0C3F-490A-BF5A-0843E43FD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A95CA-4F95-43F5-BB38-03B8A38C7B3B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7847A5D-9529-47C9-AB9F-5EF7E4054A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ECE91F1-81FE-42B1-925D-5DB91617C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765156D-DC69-4B1B-91FF-37FF0756E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5894F-AF4D-4440-B0E1-15AC4EEE1FE5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357A7B6-8DA7-48AD-A17C-780934BFBB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87E403E-F4F6-4B7C-94B4-4A44CE8F0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71C68BD-D0EC-433F-A9BF-203F59B14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B95C0-F8B9-4BCC-BD11-E5A5E39FD07D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FE63B-F222-4624-83A7-0741213CF2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2B4CA59-479D-4D5A-B9A8-BB1B46236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E90D68B-2493-4BE6-AA6B-3691F2923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43E38-6C76-47F2-80BF-742F112B09D3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A17054F-F1F1-498F-92E5-697F9E01F9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72D5E49-D12C-4142-A52B-AAAF6072B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F8DB48D-6476-4B95-9588-760AF1C8F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B89C95-EE87-4532-9CA4-ECDBC8EB95EF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4DB321B-26CC-4765-943F-876F047F81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EF8D677-860F-40F1-A186-3FE497ECB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D60B145-B36C-4390-85E5-3EAB5F12E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79BFD-C342-4E80-97EC-43721BF07B94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DD1F48-4201-43A2-855D-24667AE4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0C36F4C-2003-4193-946B-029412BA7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CB5F16-ED1F-40FB-AE19-3F64F76B5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41D81-FDA3-44DC-9214-59126F0B36AF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BB04C2F-6069-4D0E-87F8-F0E4C6788B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0E405D8-225C-4869-8DA2-DA4A74750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2A47E56-AC2E-441F-9F11-B54EC7DC6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0586D-EAD9-4072-9525-2AD1D7960465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F01FF69-9FC5-4971-9D08-CD978AD94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283E9AB-38EC-4720-9200-3689A17A5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88D5C93-5A25-4816-B49B-231B6B933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4B424-3363-4103-BC11-37B9BB16C6F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9FD22D4-3990-466C-98DC-EEB5071B1A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680B461-5920-42A8-9C59-DDED578D9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78CF0A0-184F-437A-84C3-745477D2B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2FC51-4BFA-482A-A122-D7EF262F69C5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658C855-75ED-4781-8BA9-1BE76C6ADE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A3A452E-909B-4D60-B8D9-BC6C3B1E3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DF388F7-7C2D-42A0-8629-8FEDE652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9BD95-4DF9-4279-BA2C-BFD5A5B5E78F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73244E7-374A-4566-8874-C3F1C7A7D9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9D7836B-1F79-4C5F-B707-866D05677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164C46F-044E-4ABF-BF25-7C9CC2DD2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2FD5B-112F-45D9-83EF-3B364C636BE9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4C45720-4CDB-4B09-B848-58E95EA79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DE45580-EE0A-44D6-8D1C-22854EEC6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DA23B99-0AF0-41C9-BF96-BAF7DCA4E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869B9C-9FD2-48D5-AB96-702601C0E93A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91CE4A3-E7D6-4F04-AFEC-A0276D8897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C2EE1AD-FCDC-4B9D-B133-A05A5E9C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821368C-7755-41D3-AAD1-FB1C92A26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C0DC9-4901-4303-8B8A-28E7B6303AC9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7D0F3D4-C2C8-4277-BFD7-D9D193CA10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5342748-0B66-4D52-AC1D-B18BBDD31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93BBE0B-1519-4782-BE4E-3DBEFC1F3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BE0DF-F826-4735-90F7-4CCE025B00FD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790C2BE-942E-4590-8D13-AE1F16D6D2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46CFCDC-3340-44D6-9A64-29D87457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9772CCC-DBA0-4415-BA2E-A70014C04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8CAC6-2F6E-401E-A9C3-3398F06CC976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19A9C55-87D2-4CA4-B9CF-62144ED3D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723DA0D-D7E3-43C5-BEEB-9AAD548D6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DCFD2FC-5843-4377-B3BD-1D1A61290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984FA-CF5C-4368-90FD-A734A970F31E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1B5522-C622-4804-87A2-7B62EDE334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612AD2-86B6-43E5-849B-293DBF6A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01334A-538F-48B6-833E-B104788BD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8EA34D-7335-4B42-8AF8-F53275E6B079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AFB84C3-F61D-4D3F-AB83-A2362AFFEE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54ECC24-9350-41B7-9EB2-58CA865B1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11A51F5-B55E-413E-A2C3-58C9DABB4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7ACDE6-D127-4052-94AF-52EB97CD83C6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A4F0C1A-75F4-4B07-A469-8EDBCE1622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B4D1E8E-5236-4AC5-B564-886F78889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679455-87D1-4ACB-BCBD-7C6159E9A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81702-30D1-41CD-B54D-21FE3566F44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3F07CC0-3794-4CDB-A1D6-9E2567D55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16F1392-D2F6-4DD3-8128-7945CD45B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E6EE97A-1CDF-4005-9F48-194B037C5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D9DA7-5801-4EE2-B6BD-64FD594DCEF6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AFA2DA-CE22-453E-B0D6-CF3E194F28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B743040-D5BC-4827-AB23-798DDE65E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5920724-8AD5-4A65-84AC-AE20D98FF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C508BF-1776-4206-86DD-EA9C41B7E546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01960A4-6346-4878-9C95-2D0E73550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BBD05EC-3AAF-4A77-BEF8-0B4244818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858A1-A006-4416-AEDD-8D83BCB94A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97697-9340-4E60-9E1E-5A92B9BB0A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DE36-9674-4247-80C1-A635F74D0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F7370E2-089B-4EDB-B2B5-3F8F5AFABC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6B6E-D5EE-47BD-912C-E3B8B424F985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2/13/2023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hyperlink" Target="https://arbital.com/p/bayes_rul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3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0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0.png"/><Relationship Id="rId2" Type="http://schemas.openxmlformats.org/officeDocument/2006/relationships/tags" Target="../tags/tag39.xml"/><Relationship Id="rId16" Type="http://schemas.openxmlformats.org/officeDocument/2006/relationships/image" Target="../media/image44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9.png"/><Relationship Id="rId5" Type="http://schemas.openxmlformats.org/officeDocument/2006/relationships/tags" Target="../tags/tag42.xml"/><Relationship Id="rId15" Type="http://schemas.openxmlformats.org/officeDocument/2006/relationships/image" Target="../media/image43.png"/><Relationship Id="rId10" Type="http://schemas.openxmlformats.org/officeDocument/2006/relationships/image" Target="../media/image36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3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7.png"/><Relationship Id="rId5" Type="http://schemas.openxmlformats.org/officeDocument/2006/relationships/tags" Target="../tags/tag49.xml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tags" Target="../tags/tag48.xml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53.png"/><Relationship Id="rId39" Type="http://schemas.openxmlformats.org/officeDocument/2006/relationships/image" Target="../media/image65.png"/><Relationship Id="rId21" Type="http://schemas.openxmlformats.org/officeDocument/2006/relationships/slideLayout" Target="../slideLayouts/slideLayout12.xml"/><Relationship Id="rId34" Type="http://schemas.openxmlformats.org/officeDocument/2006/relationships/image" Target="../media/image36.png"/><Relationship Id="rId42" Type="http://schemas.openxmlformats.org/officeDocument/2006/relationships/image" Target="../media/image68.png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56.png"/><Relationship Id="rId41" Type="http://schemas.openxmlformats.org/officeDocument/2006/relationships/image" Target="../media/image6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.emf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58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Bayes, Shrinkage, and Multi-Level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7646401E-39BB-4ED2-8D82-3D13C3E2E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0CD6EB-5D23-4B0C-A0E6-3B23EF59461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218CB4D3-5478-46CF-9312-3470CF698FC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0D8DC-D66A-4F85-855C-7C7089D074F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847B74C-20C6-49EA-B3A0-965D423B5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the MLE…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7C52B55-AA8F-432A-A087-DD04FBE18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 dirty="0"/>
              <a:t>If we use the Bernoulli likelihood,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we use the Binomial likelihood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Either way we want to maximize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with k = 233, n=457</a:t>
            </a:r>
          </a:p>
        </p:txBody>
      </p:sp>
      <p:pic>
        <p:nvPicPr>
          <p:cNvPr id="21510" name="Picture 1">
            <a:extLst>
              <a:ext uri="{FF2B5EF4-FFF2-40B4-BE49-F238E27FC236}">
                <a16:creationId xmlns:a16="http://schemas.microsoft.com/office/drawing/2014/main" id="{D244D75E-0FBB-4C6B-BC75-E67EEB34A3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676400"/>
            <a:ext cx="750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>
            <a:extLst>
              <a:ext uri="{FF2B5EF4-FFF2-40B4-BE49-F238E27FC236}">
                <a16:creationId xmlns:a16="http://schemas.microsoft.com/office/drawing/2014/main" id="{56EA7DA4-F520-4055-B3BB-3122E56777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9300"/>
            <a:ext cx="75628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>
            <a:extLst>
              <a:ext uri="{FF2B5EF4-FFF2-40B4-BE49-F238E27FC236}">
                <a16:creationId xmlns:a16="http://schemas.microsoft.com/office/drawing/2014/main" id="{A1A1C373-5E32-4736-A5B3-25291D4301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26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2D57F169-3C1B-4D6B-B527-1A2E94658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05D30B-1C0C-445E-AFD2-E9E468C3074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6506B5F8-7799-41F4-B6BD-A02C72DAB7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5C07ED-CF67-4CAD-A9A0-9E2E7E1D62C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90A1BED-3A55-4D64-AB3A-D63E42DCA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Differentiating and setting to zero…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so, clearly, </a:t>
            </a:r>
          </a:p>
        </p:txBody>
      </p:sp>
      <p:pic>
        <p:nvPicPr>
          <p:cNvPr id="23557" name="Picture 2 1">
            <a:extLst>
              <a:ext uri="{FF2B5EF4-FFF2-40B4-BE49-F238E27FC236}">
                <a16:creationId xmlns:a16="http://schemas.microsoft.com/office/drawing/2014/main" id="{28102C28-E453-44D0-91C0-6898F02859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09800"/>
            <a:ext cx="62357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\documentclass{article}&#10;\usepackage{amsmath}&#10;\pagestyle{empty}&#10;\begin{document}&#10;&#10;$\hat p = \frac{k}{n} = \frac{233}{457} = 0.510$&#10;&#10;\end{document}" title="IguanaTex Bitmap Display">
            <a:extLst>
              <a:ext uri="{FF2B5EF4-FFF2-40B4-BE49-F238E27FC236}">
                <a16:creationId xmlns:a16="http://schemas.microsoft.com/office/drawing/2014/main" id="{7AC310BF-D7FC-4C84-4C69-453029C937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0" y="4708525"/>
            <a:ext cx="336388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59" name="Rectangle 19">
            <a:extLst>
              <a:ext uri="{FF2B5EF4-FFF2-40B4-BE49-F238E27FC236}">
                <a16:creationId xmlns:a16="http://schemas.microsoft.com/office/drawing/2014/main" id="{FC26340E-F04D-47EE-8DB4-76BAE2C7D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MLE: Point Estimate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5E9F180F-4935-42C7-B464-82EE6F094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954B1F-9F94-447F-A28F-A8DA0D0C91D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BB332191-1A36-488E-92CE-815A2D21DC4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FC3CC8-4F52-42D5-9CE3-59358934676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385C0D3-3B83-4C33-8696-FC8489182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Rule (a.k.a. Bayes’ Theorem)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7A80635-2306-4BEF-81E1-0EC9A952B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altLang="en-US"/>
              <a:t>A very simple idea with very powerful consequences</a:t>
            </a:r>
          </a:p>
          <a:p>
            <a:pPr eaLnBrk="1" hangingPunct="1"/>
            <a:r>
              <a:rPr lang="en-US" altLang="en-US"/>
              <a:t>We often start with information like P[A|B] and what we really want is P[B|A].  Bayes’ Theorem lets us “turn the conditioning around”: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See </a:t>
            </a:r>
            <a:r>
              <a:rPr lang="en-US" altLang="en-US">
                <a:hlinkClick r:id="rId4"/>
              </a:rPr>
              <a:t>https://arbital.com/p/bayes_rule/</a:t>
            </a:r>
            <a:r>
              <a:rPr lang="en-US" altLang="en-US"/>
              <a:t> for lots of examples and proselytizing.</a:t>
            </a:r>
          </a:p>
        </p:txBody>
      </p:sp>
      <p:pic>
        <p:nvPicPr>
          <p:cNvPr id="25606" name="Picture 4">
            <a:extLst>
              <a:ext uri="{FF2B5EF4-FFF2-40B4-BE49-F238E27FC236}">
                <a16:creationId xmlns:a16="http://schemas.microsoft.com/office/drawing/2014/main" id="{93C02609-0C1C-4232-B5CC-2380341A341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911600"/>
            <a:ext cx="64198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600F22C-3E2E-4126-8719-86FE6D4F7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862F7C-4286-4CC3-A39E-39A3FD4E03C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6">
            <a:extLst>
              <a:ext uri="{FF2B5EF4-FFF2-40B4-BE49-F238E27FC236}">
                <a16:creationId xmlns:a16="http://schemas.microsoft.com/office/drawing/2014/main" id="{B231ED41-88F4-4E30-8B6B-141DD87B93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E94AA3-EAC2-4AC0-8352-4F780A20D32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7A98EAD-1772-4C50-8CD6-18F69A1B7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Conditional probability &amp; conditional density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23FFC67-E31E-4673-840F-68D223E883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P[A|B] = P[A&amp;B]/P[B]</a:t>
            </a:r>
          </a:p>
          <a:p>
            <a:pPr eaLnBrk="1" hangingPunct="1"/>
            <a:r>
              <a:rPr lang="en-US" altLang="en-US" sz="2600"/>
              <a:t>P[B] = P[B|A]P[A] + 	P[B|A</a:t>
            </a:r>
            <a:r>
              <a:rPr lang="en-US" altLang="en-US" sz="2600" baseline="30000"/>
              <a:t>c</a:t>
            </a:r>
            <a:r>
              <a:rPr lang="en-US" altLang="en-US" sz="2600"/>
              <a:t>]P[A</a:t>
            </a:r>
            <a:r>
              <a:rPr lang="en-US" altLang="en-US" sz="2600" baseline="30000"/>
              <a:t>c</a:t>
            </a:r>
            <a:r>
              <a:rPr lang="en-US" altLang="en-US" sz="2600"/>
              <a:t>]</a:t>
            </a:r>
          </a:p>
          <a:p>
            <a:pPr eaLnBrk="1" hangingPunct="1"/>
            <a:r>
              <a:rPr lang="en-US" altLang="en-US" sz="2600"/>
              <a:t>P[A &amp; B] = P[B|A]P[A]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Bayes’ Theorem: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BD62BE40-FAC0-42C7-A2BE-C432F87C9C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530725"/>
          </a:xfrm>
        </p:spPr>
        <p:txBody>
          <a:bodyPr/>
          <a:lstStyle/>
          <a:p>
            <a:pPr eaLnBrk="1" hangingPunct="1">
              <a:spcAft>
                <a:spcPts val="2000"/>
              </a:spcAft>
            </a:pPr>
            <a:r>
              <a:rPr lang="en-US" altLang="en-US" sz="2600"/>
              <a:t>f(x|y) = f(x,y)/f(y)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600"/>
              <a:t> </a:t>
            </a:r>
          </a:p>
          <a:p>
            <a:pPr eaLnBrk="1" hangingPunct="1"/>
            <a:r>
              <a:rPr lang="en-US" altLang="en-US" sz="2600"/>
              <a:t>f(x,y) = f(y|x) f(x)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Bayes’ Theorem: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4070A0FA-CB0E-49A6-B9C9-A0F7D2E671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1388"/>
            <a:ext cx="35718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>
            <a:extLst>
              <a:ext uri="{FF2B5EF4-FFF2-40B4-BE49-F238E27FC236}">
                <a16:creationId xmlns:a16="http://schemas.microsoft.com/office/drawing/2014/main" id="{504C74AA-7B45-4631-B288-A115D6AD8F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7687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>
            <a:extLst>
              <a:ext uri="{FF2B5EF4-FFF2-40B4-BE49-F238E27FC236}">
                <a16:creationId xmlns:a16="http://schemas.microsoft.com/office/drawing/2014/main" id="{CD407AF7-A0A9-40F1-9BF3-3687E21291F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516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1749304C-CD97-42EB-A212-F9768396E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87E218-C7F4-4134-BCDD-844951B7B42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5">
            <a:extLst>
              <a:ext uri="{FF2B5EF4-FFF2-40B4-BE49-F238E27FC236}">
                <a16:creationId xmlns:a16="http://schemas.microsoft.com/office/drawing/2014/main" id="{4C5CCA3A-C301-4F78-9950-6E146C62290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E691C3-2B89-4407-9030-B13F783E63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A940120-0A93-4218-99F4-836CD4C36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 for Data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DFC29015-5A83-4279-85A7-4E43BFBED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33488"/>
            <a:ext cx="8229600" cy="489743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Bayes’ Theorem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Let x = data, y = 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 (parameter!); then</a:t>
            </a:r>
          </a:p>
        </p:txBody>
      </p:sp>
      <p:pic>
        <p:nvPicPr>
          <p:cNvPr id="29702" name="Picture 2">
            <a:extLst>
              <a:ext uri="{FF2B5EF4-FFF2-40B4-BE49-F238E27FC236}">
                <a16:creationId xmlns:a16="http://schemas.microsoft.com/office/drawing/2014/main" id="{2FE5CCD4-1FBC-493F-9486-C41D23DB226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36713"/>
            <a:ext cx="52752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>
            <a:extLst>
              <a:ext uri="{FF2B5EF4-FFF2-40B4-BE49-F238E27FC236}">
                <a16:creationId xmlns:a16="http://schemas.microsoft.com/office/drawing/2014/main" id="{3079D73F-F02D-4195-AC8A-B61C9BC8ED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086225"/>
            <a:ext cx="69389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>
            <a:extLst>
              <a:ext uri="{FF2B5EF4-FFF2-40B4-BE49-F238E27FC236}">
                <a16:creationId xmlns:a16="http://schemas.microsoft.com/office/drawing/2014/main" id="{11B3E28A-C7A9-4A79-B837-AEFA924F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2571750"/>
            <a:ext cx="1528762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Dummy variable of integration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FDE7D3-9671-4CB6-976E-18316A375218}"/>
              </a:ext>
            </a:extLst>
          </p:cNvPr>
          <p:cNvCxnSpPr/>
          <p:nvPr/>
        </p:nvCxnSpPr>
        <p:spPr>
          <a:xfrm flipH="1">
            <a:off x="6146800" y="3032125"/>
            <a:ext cx="1268413" cy="227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085D10-C726-4691-938E-B447E0561512}"/>
              </a:ext>
            </a:extLst>
          </p:cNvPr>
          <p:cNvSpPr/>
          <p:nvPr/>
        </p:nvSpPr>
        <p:spPr>
          <a:xfrm>
            <a:off x="7161213" y="3549650"/>
            <a:ext cx="1268412" cy="2225675"/>
          </a:xfrm>
          <a:custGeom>
            <a:avLst/>
            <a:gdLst>
              <a:gd name="connsiteX0" fmla="*/ 642796 w 914880"/>
              <a:gd name="connsiteY0" fmla="*/ 0 h 1994455"/>
              <a:gd name="connsiteX1" fmla="*/ 914400 w 914880"/>
              <a:gd name="connsiteY1" fmla="*/ 1475715 h 1994455"/>
              <a:gd name="connsiteX2" fmla="*/ 688063 w 914880"/>
              <a:gd name="connsiteY2" fmla="*/ 1928388 h 1994455"/>
              <a:gd name="connsiteX3" fmla="*/ 0 w 914880"/>
              <a:gd name="connsiteY3" fmla="*/ 1982709 h 19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80" h="1994455">
                <a:moveTo>
                  <a:pt x="642796" y="0"/>
                </a:moveTo>
                <a:cubicBezTo>
                  <a:pt x="774826" y="577158"/>
                  <a:pt x="906856" y="1154317"/>
                  <a:pt x="914400" y="1475715"/>
                </a:cubicBezTo>
                <a:cubicBezTo>
                  <a:pt x="921944" y="1797113"/>
                  <a:pt x="840463" y="1843889"/>
                  <a:pt x="688063" y="1928388"/>
                </a:cubicBezTo>
                <a:cubicBezTo>
                  <a:pt x="535663" y="2012887"/>
                  <a:pt x="267831" y="1997798"/>
                  <a:pt x="0" y="1982709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45DFA64D-3289-4D8D-9440-69D0D6606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582917-2460-4006-87B3-948C334931A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7" name="Date Placeholder 5">
            <a:extLst>
              <a:ext uri="{FF2B5EF4-FFF2-40B4-BE49-F238E27FC236}">
                <a16:creationId xmlns:a16="http://schemas.microsoft.com/office/drawing/2014/main" id="{F4A5BAA8-647A-47E5-8CFE-EBE89528BB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574941-CD2A-4F0D-B7CD-56052CA43B1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BCB7A26-2658-4F24-8CAB-0DC542A6C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 for Data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44C15EB-AAA6-484B-8FA8-36E33E783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We call </a:t>
            </a:r>
          </a:p>
          <a:p>
            <a:pPr lvl="1" eaLnBrk="1" hangingPunct="1"/>
            <a:r>
              <a:rPr lang="en-US" altLang="en-US" dirty="0"/>
              <a:t>f(</a:t>
            </a:r>
            <a:r>
              <a:rPr lang="en-US" altLang="en-US" dirty="0">
                <a:latin typeface="cmmi10" panose="020B0604020202020204" pitchFamily="34" charset="0"/>
              </a:rPr>
              <a:t>µ</a:t>
            </a:r>
            <a:r>
              <a:rPr lang="en-US" altLang="en-US" dirty="0"/>
              <a:t>) the </a:t>
            </a:r>
            <a:r>
              <a:rPr lang="en-US" altLang="en-US" i="1" u="sng" dirty="0"/>
              <a:t>prior distribution</a:t>
            </a:r>
          </a:p>
          <a:p>
            <a:pPr lvl="1" eaLnBrk="1" hangingPunct="1"/>
            <a:r>
              <a:rPr lang="en-US" altLang="en-US" dirty="0"/>
              <a:t>f(data|</a:t>
            </a:r>
            <a:r>
              <a:rPr lang="en-US" altLang="en-US" dirty="0">
                <a:latin typeface="cmmi10" panose="020B0604020202020204" pitchFamily="34" charset="0"/>
              </a:rPr>
              <a:t>µ</a:t>
            </a:r>
            <a:r>
              <a:rPr lang="en-US" altLang="en-US" dirty="0"/>
              <a:t>) = L(</a:t>
            </a:r>
            <a:r>
              <a:rPr lang="en-US" altLang="en-US" dirty="0">
                <a:latin typeface="cmmi10" panose="020B0604020202020204" pitchFamily="34" charset="0"/>
              </a:rPr>
              <a:t>µ</a:t>
            </a:r>
            <a:r>
              <a:rPr lang="en-US" altLang="en-US" dirty="0"/>
              <a:t>) the </a:t>
            </a:r>
            <a:r>
              <a:rPr lang="en-US" altLang="en-US" i="1" u="sng" dirty="0"/>
              <a:t>likelihood</a:t>
            </a:r>
          </a:p>
          <a:p>
            <a:pPr lvl="1" eaLnBrk="1" hangingPunct="1"/>
            <a:r>
              <a:rPr lang="en-US" altLang="en-US" dirty="0"/>
              <a:t>f(</a:t>
            </a:r>
            <a:r>
              <a:rPr lang="en-US" altLang="en-US" dirty="0">
                <a:latin typeface="cmmi10" panose="020B0604020202020204" pitchFamily="34" charset="0"/>
              </a:rPr>
              <a:t>µ</a:t>
            </a:r>
            <a:r>
              <a:rPr lang="en-US" altLang="en-US" dirty="0"/>
              <a:t>|data) the </a:t>
            </a:r>
            <a:r>
              <a:rPr lang="en-US" altLang="en-US" i="1" u="sng" dirty="0"/>
              <a:t>posterior distribution</a:t>
            </a:r>
          </a:p>
          <a:p>
            <a:pPr eaLnBrk="1" hangingPunct="1"/>
            <a:r>
              <a:rPr lang="en-US" altLang="en-US" dirty="0"/>
              <a:t>So Bayes’ Theorem says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>
                <a:solidFill>
                  <a:srgbClr val="FF0000"/>
                </a:solidFill>
              </a:rPr>
              <a:t>Slogan: (posterior) </a:t>
            </a:r>
            <a:r>
              <a:rPr lang="en-US" altLang="en-US" dirty="0">
                <a:solidFill>
                  <a:srgbClr val="FF0000"/>
                </a:solidFill>
                <a:latin typeface="cmsy10" panose="020B0604020202020204" pitchFamily="34" charset="0"/>
              </a:rPr>
              <a:t>/</a:t>
            </a:r>
            <a:r>
              <a:rPr lang="en-US" altLang="en-US" dirty="0">
                <a:solidFill>
                  <a:srgbClr val="FF0000"/>
                </a:solidFill>
              </a:rPr>
              <a:t> (likelihood)</a:t>
            </a:r>
            <a:r>
              <a:rPr lang="en-US" altLang="en-US" dirty="0">
                <a:solidFill>
                  <a:srgbClr val="FF0000"/>
                </a:solidFill>
                <a:latin typeface="cmsy10" panose="020B0604020202020204" pitchFamily="34" charset="0"/>
              </a:rPr>
              <a:t>£</a:t>
            </a:r>
            <a:r>
              <a:rPr lang="en-US" altLang="en-US" dirty="0">
                <a:solidFill>
                  <a:srgbClr val="FF0000"/>
                </a:solidFill>
              </a:rPr>
              <a:t>(prior)</a:t>
            </a:r>
          </a:p>
        </p:txBody>
      </p:sp>
      <p:pic>
        <p:nvPicPr>
          <p:cNvPr id="31750" name="Picture 2">
            <a:extLst>
              <a:ext uri="{FF2B5EF4-FFF2-40B4-BE49-F238E27FC236}">
                <a16:creationId xmlns:a16="http://schemas.microsoft.com/office/drawing/2014/main" id="{210C8D22-492A-4338-B826-9C13FCB834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238625"/>
            <a:ext cx="72850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9EAA3116-BD3B-48CC-8BB2-B2BE12B36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37119D-85AC-468F-84DF-42CC87D462F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9B3306AF-6F18-44C7-9571-CB9A33E6CB4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951A6-58E0-4328-800A-FF7C548585E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3578304-1338-465F-9533-9499E0A8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 dirty="0"/>
              <a:t>Back to 2022 PA pre-midterm poll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335D749-9271-42C7-BFA9-2454C303A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2850"/>
            <a:ext cx="8229600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i="1" u="sng"/>
              <a:t>likelihood</a:t>
            </a:r>
            <a:r>
              <a:rPr lang="en-US" altLang="en-US"/>
              <a:t> is the same as before: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	    L(p)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p</a:t>
            </a:r>
            <a:r>
              <a:rPr lang="en-US" altLang="en-US" baseline="30000"/>
              <a:t>k</a:t>
            </a:r>
            <a:r>
              <a:rPr lang="en-US" altLang="en-US"/>
              <a:t> (1-p)</a:t>
            </a:r>
            <a:r>
              <a:rPr lang="en-US" altLang="en-US" baseline="30000"/>
              <a:t>n-k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need a </a:t>
            </a:r>
            <a:r>
              <a:rPr lang="en-US" altLang="en-US" i="1" u="sng"/>
              <a:t>prior distribution</a:t>
            </a:r>
            <a:r>
              <a:rPr lang="en-US" altLang="en-US"/>
              <a:t>.  One good choice is a </a:t>
            </a:r>
            <a:r>
              <a:rPr lang="en-US" altLang="en-US" i="1"/>
              <a:t>beta distribution</a:t>
            </a:r>
            <a:r>
              <a:rPr lang="en-US" altLang="en-US"/>
              <a:t>, with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 graphs of beta densities appear on the next slide</a:t>
            </a:r>
          </a:p>
        </p:txBody>
      </p:sp>
      <p:pic>
        <p:nvPicPr>
          <p:cNvPr id="33798" name="Picture 1">
            <a:extLst>
              <a:ext uri="{FF2B5EF4-FFF2-40B4-BE49-F238E27FC236}">
                <a16:creationId xmlns:a16="http://schemas.microsoft.com/office/drawing/2014/main" id="{D3BFEEA8-8C77-411E-A130-7777528A93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133725"/>
            <a:ext cx="67278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604C33E1-5D7C-492B-9EDA-78A85B230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EBA5D3-8C03-4906-8F97-002E8F5A2D5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41BAD365-5030-48C3-8814-494FE333300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A425C9-DE78-48FA-8933-4EFA94B9B55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F4F2C6F-10C8-4B49-95E1-5BC5B9E29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Beta Densities</a:t>
            </a:r>
          </a:p>
        </p:txBody>
      </p:sp>
      <p:pic>
        <p:nvPicPr>
          <p:cNvPr id="35845" name="Picture 5" descr="beta-densities">
            <a:extLst>
              <a:ext uri="{FF2B5EF4-FFF2-40B4-BE49-F238E27FC236}">
                <a16:creationId xmlns:a16="http://schemas.microsoft.com/office/drawing/2014/main" id="{CD76C922-A04C-41F2-9101-353D3E8F7F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850900"/>
            <a:ext cx="6981825" cy="528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A83F5B1A-8E5E-420F-8750-31EFE0B72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022C7-E6CD-4379-B932-BC9FE9D02D2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5255241E-989E-4FB8-AF79-FDB5B96DA40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B56904-16C3-4911-85F6-625ED0D6A03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C7CB8909-5D14-47F4-8F5F-BBCB3F761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Beta Densities</a:t>
            </a:r>
          </a:p>
        </p:txBody>
      </p:sp>
      <p:pic>
        <p:nvPicPr>
          <p:cNvPr id="37893" name="Picture 3" descr="beta-densities">
            <a:extLst>
              <a:ext uri="{FF2B5EF4-FFF2-40B4-BE49-F238E27FC236}">
                <a16:creationId xmlns:a16="http://schemas.microsoft.com/office/drawing/2014/main" id="{62CBDEA4-20D4-48A5-B9E9-D92D1573FF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850900"/>
            <a:ext cx="6981825" cy="528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Oval 4">
            <a:extLst>
              <a:ext uri="{FF2B5EF4-FFF2-40B4-BE49-F238E27FC236}">
                <a16:creationId xmlns:a16="http://schemas.microsoft.com/office/drawing/2014/main" id="{AC11BC25-2FE7-4935-94B5-2BA68574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276475"/>
            <a:ext cx="1828800" cy="10969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5" name="Line 5">
            <a:extLst>
              <a:ext uri="{FF2B5EF4-FFF2-40B4-BE49-F238E27FC236}">
                <a16:creationId xmlns:a16="http://schemas.microsoft.com/office/drawing/2014/main" id="{3CC80291-CA20-47CD-8EF7-97E620133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8800" y="914400"/>
            <a:ext cx="1584325" cy="136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6">
            <a:extLst>
              <a:ext uri="{FF2B5EF4-FFF2-40B4-BE49-F238E27FC236}">
                <a16:creationId xmlns:a16="http://schemas.microsoft.com/office/drawing/2014/main" id="{7A093327-49BD-4385-9B59-BEB235C8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666750"/>
            <a:ext cx="21875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uniform distribution!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171F64BF-A98C-47BB-B4B2-3B492A5ED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7FE05E-9067-47F0-A02D-08B7CFA8191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FE8F821F-71BD-4932-922E-4F29FEE11F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AF2A1E-9C28-4DC0-B691-484B3C61E2D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972A7EA-C087-41B7-AF51-836E36C29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Choosing prior parameters…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668B8719-3691-45DE-9DAA-B8A2B7795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</a:t>
            </a:r>
            <a:r>
              <a:rPr lang="en-US" altLang="en-US" i="1" u="sng" dirty="0"/>
              <a:t>likelihood</a:t>
            </a:r>
            <a:r>
              <a:rPr lang="en-US" altLang="en-US" dirty="0"/>
              <a:t> is the same as before: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	    L(p) </a:t>
            </a:r>
            <a:r>
              <a:rPr lang="en-US" altLang="en-US" dirty="0">
                <a:latin typeface="cmsy10" panose="020B0604020202020204" pitchFamily="34" charset="0"/>
              </a:rPr>
              <a:t>/</a:t>
            </a:r>
            <a:r>
              <a:rPr lang="en-US" altLang="en-US" dirty="0"/>
              <a:t> p</a:t>
            </a:r>
            <a:r>
              <a:rPr lang="en-US" altLang="en-US" baseline="30000" dirty="0"/>
              <a:t>k</a:t>
            </a:r>
            <a:r>
              <a:rPr lang="en-US" altLang="en-US" dirty="0"/>
              <a:t> (1-p)</a:t>
            </a:r>
            <a:r>
              <a:rPr lang="en-US" altLang="en-US" baseline="30000" dirty="0"/>
              <a:t>n-k </a:t>
            </a:r>
            <a:r>
              <a:rPr lang="en-US" altLang="en-US" dirty="0"/>
              <a:t>= p</a:t>
            </a:r>
            <a:r>
              <a:rPr lang="en-US" altLang="en-US" baseline="30000" dirty="0"/>
              <a:t>226</a:t>
            </a:r>
            <a:r>
              <a:rPr lang="en-US" altLang="en-US" dirty="0"/>
              <a:t>(1-p)</a:t>
            </a:r>
            <a:r>
              <a:rPr lang="en-US" altLang="en-US" baseline="30000" dirty="0"/>
              <a:t>225</a:t>
            </a:r>
          </a:p>
          <a:p>
            <a:pPr eaLnBrk="1" hangingPunct="1"/>
            <a:r>
              <a:rPr lang="en-US" altLang="en-US" dirty="0"/>
              <a:t>The </a:t>
            </a:r>
            <a:r>
              <a:rPr lang="en-US" altLang="en-US" i="1" u="sng" dirty="0"/>
              <a:t>prior distribution</a:t>
            </a:r>
            <a:r>
              <a:rPr lang="en-US" altLang="en-US" dirty="0"/>
              <a:t> is a beta distribution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>
                <a:latin typeface="cmmi10" panose="020B0604020202020204" pitchFamily="34" charset="0"/>
              </a:rPr>
              <a:t>®</a:t>
            </a:r>
            <a:r>
              <a:rPr lang="en-US" altLang="en-US" dirty="0"/>
              <a:t> = 1, </a:t>
            </a:r>
            <a:r>
              <a:rPr lang="en-US" altLang="en-US" dirty="0">
                <a:latin typeface="cmmi10" panose="020B0604020202020204" pitchFamily="34" charset="0"/>
              </a:rPr>
              <a:t>¯</a:t>
            </a:r>
            <a:r>
              <a:rPr lang="en-US" altLang="en-US" dirty="0"/>
              <a:t> = 1 gives a uniform distribution – no preference for one p over another!</a:t>
            </a:r>
          </a:p>
          <a:p>
            <a:pPr lvl="1" eaLnBrk="1" hangingPunct="1"/>
            <a:r>
              <a:rPr lang="en-US" altLang="en-US" dirty="0"/>
              <a:t>Suppose that in a previous poll, 942 prefer Fetterman and 1008 prefer Oz.  Could set </a:t>
            </a:r>
            <a:r>
              <a:rPr lang="en-US" altLang="en-US" dirty="0">
                <a:latin typeface="cmmi10" panose="020B0604020202020204" pitchFamily="34" charset="0"/>
              </a:rPr>
              <a:t>®</a:t>
            </a:r>
            <a:r>
              <a:rPr lang="en-US" altLang="en-US" dirty="0"/>
              <a:t>=942, </a:t>
            </a:r>
            <a:r>
              <a:rPr lang="en-US" altLang="en-US" dirty="0">
                <a:latin typeface="cmmi10" panose="020B0604020202020204" pitchFamily="34" charset="0"/>
              </a:rPr>
              <a:t>¯</a:t>
            </a:r>
            <a:r>
              <a:rPr lang="en-US" altLang="en-US" dirty="0"/>
              <a:t>=1008</a:t>
            </a:r>
          </a:p>
        </p:txBody>
      </p:sp>
      <p:pic>
        <p:nvPicPr>
          <p:cNvPr id="39942" name="Picture 1">
            <a:extLst>
              <a:ext uri="{FF2B5EF4-FFF2-40B4-BE49-F238E27FC236}">
                <a16:creationId xmlns:a16="http://schemas.microsoft.com/office/drawing/2014/main" id="{06B39A68-9E92-4D01-9CC6-3ECEB76612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397250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0138"/>
            <a:ext cx="8621713" cy="4914900"/>
          </a:xfrm>
        </p:spPr>
        <p:txBody>
          <a:bodyPr/>
          <a:lstStyle/>
          <a:p>
            <a:r>
              <a:rPr lang="en-US" altLang="en-US" sz="2800" dirty="0"/>
              <a:t>No new HW, no quiz this week</a:t>
            </a:r>
          </a:p>
          <a:p>
            <a:pPr lvl="1"/>
            <a:r>
              <a:rPr lang="en-US" altLang="en-US" sz="2400" dirty="0"/>
              <a:t>Work on your IDMRAD rough drafts (Due Weds / Grace Fri) </a:t>
            </a:r>
          </a:p>
          <a:p>
            <a:pPr lvl="1"/>
            <a:r>
              <a:rPr lang="en-US" altLang="en-US" sz="2400" dirty="0"/>
              <a:t>IDMRAD papers submitted to Canvas, not </a:t>
            </a:r>
            <a:r>
              <a:rPr lang="en-US" altLang="en-US" sz="2400" dirty="0" err="1"/>
              <a:t>Gradescope</a:t>
            </a:r>
            <a:endParaRPr lang="en-US" altLang="en-US" sz="2400" dirty="0"/>
          </a:p>
          <a:p>
            <a:pPr lvl="2"/>
            <a:r>
              <a:rPr lang="en-US" altLang="en-US" sz="2400" dirty="0"/>
              <a:t>Details will be on Canvas</a:t>
            </a:r>
          </a:p>
          <a:p>
            <a:r>
              <a:rPr lang="en-US" altLang="en-US" sz="2800" dirty="0"/>
              <a:t>See handout on rough draft IDMRAD papers</a:t>
            </a:r>
          </a:p>
          <a:p>
            <a:r>
              <a:rPr lang="en-US" altLang="en-US" sz="2800" dirty="0"/>
              <a:t>Reading:  Please at least skim</a:t>
            </a:r>
          </a:p>
          <a:p>
            <a:pPr lvl="1"/>
            <a:r>
              <a:rPr lang="en-US" altLang="en-US" sz="2400" dirty="0"/>
              <a:t>Lynch Ch 3: Basics of Bayesian Statistics</a:t>
            </a:r>
          </a:p>
          <a:p>
            <a:pPr lvl="2"/>
            <a:r>
              <a:rPr lang="en-US" altLang="en-US" sz="2000" dirty="0"/>
              <a:t>Worth reading a little more carefully than a skim</a:t>
            </a:r>
          </a:p>
          <a:p>
            <a:pPr lvl="1"/>
            <a:r>
              <a:rPr lang="en-US" altLang="en-US" sz="2400" dirty="0"/>
              <a:t>Lynch Ch 4: Modern Model Estimation Part 1: Gibbs Sampling</a:t>
            </a:r>
          </a:p>
          <a:p>
            <a:pPr lvl="2"/>
            <a:r>
              <a:rPr lang="en-US" altLang="en-US" sz="2000" dirty="0"/>
              <a:t>Read 4.1, 4.2 more carefully; skim rest of chapter</a:t>
            </a:r>
          </a:p>
          <a:p>
            <a:pPr marL="344487" lvl="1" indent="0">
              <a:buNone/>
            </a:pPr>
            <a:r>
              <a:rPr lang="en-US" altLang="en-US" sz="2400" dirty="0"/>
              <a:t>(these are in the week12 folder on canvas!)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2/13/2023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A7ACD3-4A85-1246-2C69-9A1CE5D5C1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3958" y="2232025"/>
            <a:ext cx="3390788" cy="3390788"/>
          </a:xfrm>
          <a:prstGeom prst="rect">
            <a:avLst/>
          </a:prstGeom>
        </p:spPr>
      </p:pic>
      <p:sp>
        <p:nvSpPr>
          <p:cNvPr id="41989" name="Rectangle 3">
            <a:extLst>
              <a:ext uri="{FF2B5EF4-FFF2-40B4-BE49-F238E27FC236}">
                <a16:creationId xmlns:a16="http://schemas.microsoft.com/office/drawing/2014/main" id="{CAA58DFF-893C-45DC-A9FD-B1C212FC6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(posterior) </a:t>
            </a:r>
            <a:r>
              <a:rPr lang="en-US" altLang="en-US" dirty="0">
                <a:latin typeface="cmsy10" panose="020B0604020202020204" pitchFamily="34" charset="0"/>
              </a:rPr>
              <a:t>/</a:t>
            </a:r>
            <a:r>
              <a:rPr lang="en-US" altLang="en-US" dirty="0"/>
              <a:t> (likelihood)</a:t>
            </a:r>
            <a:r>
              <a:rPr lang="en-US" altLang="en-US" dirty="0">
                <a:latin typeface="cmsy10" panose="020B0604020202020204" pitchFamily="34" charset="0"/>
              </a:rPr>
              <a:t>£</a:t>
            </a:r>
            <a:r>
              <a:rPr lang="en-US" altLang="en-US" dirty="0"/>
              <a:t>(prior):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Since f(</a:t>
            </a:r>
            <a:r>
              <a:rPr lang="en-US" altLang="en-US" dirty="0" err="1"/>
              <a:t>p|data</a:t>
            </a:r>
            <a:r>
              <a:rPr lang="en-US" altLang="en-US" dirty="0"/>
              <a:t>)=L(p),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posterior mode = MLE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= 233/457 = 0.509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8468</a:t>
            </a:r>
          </a:p>
          <a:p>
            <a:pPr eaLnBrk="1" hangingPunct="1">
              <a:defRPr/>
            </a:pPr>
            <a:r>
              <a:rPr lang="en-US" altLang="en-US" dirty="0"/>
              <a:t>Since f(</a:t>
            </a:r>
            <a:r>
              <a:rPr lang="en-US" altLang="en-US" dirty="0" err="1"/>
              <a:t>p|data</a:t>
            </a:r>
            <a:r>
              <a:rPr lang="en-US" altLang="en-US" dirty="0"/>
              <a:t>) is a beta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with </a:t>
            </a:r>
            <a:r>
              <a:rPr lang="en-US" altLang="en-US" dirty="0">
                <a:latin typeface="cmmi10" panose="020B0604020202020204" pitchFamily="34" charset="0"/>
              </a:rPr>
              <a:t>®</a:t>
            </a:r>
            <a:r>
              <a:rPr lang="en-US" altLang="en-US" dirty="0"/>
              <a:t>=234, </a:t>
            </a:r>
            <a:r>
              <a:rPr lang="en-US" altLang="en-US" dirty="0">
                <a:latin typeface="cmmi10" panose="020B0604020202020204" pitchFamily="34" charset="0"/>
              </a:rPr>
              <a:t>¯</a:t>
            </a:r>
            <a:r>
              <a:rPr lang="en-US" altLang="en-US" dirty="0"/>
              <a:t>=225,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E[</a:t>
            </a:r>
            <a:r>
              <a:rPr lang="en-US" altLang="en-US" dirty="0" err="1"/>
              <a:t>p|data</a:t>
            </a:r>
            <a:r>
              <a:rPr lang="en-US" altLang="en-US" dirty="0"/>
              <a:t>] = 234/459 = 0.509</a:t>
            </a:r>
            <a:r>
              <a:rPr lang="en-US" altLang="en-US" dirty="0">
                <a:solidFill>
                  <a:schemeClr val="bg1">
                    <a:lumMod val="65000"/>
                  </a:schemeClr>
                </a:solidFill>
              </a:rPr>
              <a:t>8039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E45E9A81-5CAC-4191-B891-E1F3A31A8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57849-1B80-403A-8A20-25BF7AF4BB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41CA5D6C-87C0-4422-9F2C-166A94D83F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885F17-59C8-43A4-9A30-98F353812A4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F220E504-BCA8-4087-AE12-90AD761FB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=1 and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=1…</a:t>
            </a:r>
          </a:p>
        </p:txBody>
      </p:sp>
      <p:pic>
        <p:nvPicPr>
          <p:cNvPr id="4" name="Picture 3" descr="\documentclass{article}\pagestyle{empty}&#10;\begin{document}&#10;\sf&#10;\begin{eqnarray*}&#10; f(p|\mbox{data}) &amp; \propto &amp; L(p) \times 1 &#10;      ~ = ~ p^{233}(1-p)^{224}&#10;\end{eqnarray*}&#10;\end{document}&#10;" title="IguanaTex Bitmap Display">
            <a:extLst>
              <a:ext uri="{FF2B5EF4-FFF2-40B4-BE49-F238E27FC236}">
                <a16:creationId xmlns:a16="http://schemas.microsoft.com/office/drawing/2014/main" id="{3E56B168-696C-5EAD-571E-3B5A360383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6" y="1806575"/>
            <a:ext cx="6858411" cy="4254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1992" name="Oval 12">
            <a:extLst>
              <a:ext uri="{FF2B5EF4-FFF2-40B4-BE49-F238E27FC236}">
                <a16:creationId xmlns:a16="http://schemas.microsoft.com/office/drawing/2014/main" id="{1EBEA8D4-23CA-480B-BD39-62B2CAF4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719513"/>
            <a:ext cx="1604963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Oval 13">
            <a:extLst>
              <a:ext uri="{FF2B5EF4-FFF2-40B4-BE49-F238E27FC236}">
                <a16:creationId xmlns:a16="http://schemas.microsoft.com/office/drawing/2014/main" id="{2D989ABB-6063-4A65-A387-6770E2FC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5334000"/>
            <a:ext cx="1604963" cy="7921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46E0B1C-EA52-F764-3EE4-2552627A6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527" y="2628891"/>
            <a:ext cx="3528273" cy="3528273"/>
          </a:xfrm>
          <a:prstGeom prst="rect">
            <a:avLst/>
          </a:prstGeom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E32B0B42-E95F-4414-9D59-BE88AC345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54113"/>
            <a:ext cx="8229600" cy="4976812"/>
          </a:xfrm>
        </p:spPr>
        <p:txBody>
          <a:bodyPr/>
          <a:lstStyle/>
          <a:p>
            <a:pPr eaLnBrk="1" hangingPunct="1"/>
            <a:r>
              <a:rPr lang="en-US" altLang="en-US" dirty="0"/>
              <a:t>(posterior) </a:t>
            </a:r>
            <a:r>
              <a:rPr lang="en-US" altLang="en-US" dirty="0">
                <a:latin typeface="cmsy10" panose="020B0604020202020204" pitchFamily="34" charset="0"/>
              </a:rPr>
              <a:t>/</a:t>
            </a:r>
            <a:r>
              <a:rPr lang="en-US" altLang="en-US" dirty="0"/>
              <a:t> (likelihood)</a:t>
            </a:r>
            <a:r>
              <a:rPr lang="en-US" altLang="en-US" dirty="0">
                <a:latin typeface="cmsy10" panose="020B0604020202020204" pitchFamily="34" charset="0"/>
              </a:rPr>
              <a:t>£</a:t>
            </a:r>
            <a:r>
              <a:rPr lang="en-US" altLang="en-US" dirty="0"/>
              <a:t>(prior):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Since f(</a:t>
            </a:r>
            <a:r>
              <a:rPr lang="en-US" altLang="en-US" dirty="0" err="1"/>
              <a:t>p|data</a:t>
            </a:r>
            <a:r>
              <a:rPr lang="en-US" altLang="en-US" dirty="0"/>
              <a:t>) =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beta(p,1175,1232),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E[</a:t>
            </a:r>
            <a:r>
              <a:rPr lang="en-US" altLang="en-US" dirty="0" err="1"/>
              <a:t>p|data</a:t>
            </a:r>
            <a:r>
              <a:rPr lang="en-US" altLang="en-US" dirty="0"/>
              <a:t>] = 1175/2406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= 0.488 vs MLE=0.510</a:t>
            </a: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8232D776-D324-4B57-B157-F1786D39C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197A24-C960-450D-9077-93443C5FAF9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7" name="Date Placeholder 5">
            <a:extLst>
              <a:ext uri="{FF2B5EF4-FFF2-40B4-BE49-F238E27FC236}">
                <a16:creationId xmlns:a16="http://schemas.microsoft.com/office/drawing/2014/main" id="{F2FC19D2-8626-49EA-87F3-41CD4E90A99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B0FAA3-E305-46F1-A630-7259407847F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2E9A4460-B015-4CC1-AF5A-2BCE53AD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=942,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=1008…</a:t>
            </a:r>
          </a:p>
        </p:txBody>
      </p:sp>
      <p:pic>
        <p:nvPicPr>
          <p:cNvPr id="5" name="Picture 4" descr="\documentclass{article}\pagestyle{empty}&#10;\begin{document}&#10;\sf&#10;\begin{eqnarray*}&#10; &amp;&amp;f(p|\mbox{data}) ~ \propto ~ L(p) \times p^{941}(1-p)^{1007}\\&#10; &amp;&amp;~ = ~ p^{1174}(1-p)^{1231}&#10;\end{eqnarray*}&#10;\end{document}&#10;" title="IguanaTex Bitmap Display">
            <a:extLst>
              <a:ext uri="{FF2B5EF4-FFF2-40B4-BE49-F238E27FC236}">
                <a16:creationId xmlns:a16="http://schemas.microsoft.com/office/drawing/2014/main" id="{00430156-03B8-C634-55DC-FB051B18CFF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3" y="1790699"/>
            <a:ext cx="6713539" cy="114776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4040" name="Oval 11">
            <a:extLst>
              <a:ext uri="{FF2B5EF4-FFF2-40B4-BE49-F238E27FC236}">
                <a16:creationId xmlns:a16="http://schemas.microsoft.com/office/drawing/2014/main" id="{462B41A9-3AE3-470B-BF95-7FDEB4F1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949825"/>
            <a:ext cx="1017587" cy="669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Oval 12">
            <a:extLst>
              <a:ext uri="{FF2B5EF4-FFF2-40B4-BE49-F238E27FC236}">
                <a16:creationId xmlns:a16="http://schemas.microsoft.com/office/drawing/2014/main" id="{DE4DCFC3-CB9F-4EEE-AC5E-BFCEFEB4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4940300"/>
            <a:ext cx="1017588" cy="669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2" name="Text Box 13">
            <a:extLst>
              <a:ext uri="{FF2B5EF4-FFF2-40B4-BE49-F238E27FC236}">
                <a16:creationId xmlns:a16="http://schemas.microsoft.com/office/drawing/2014/main" id="{4F7AEFB6-97D2-4959-B358-15E8FE2E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4825"/>
            <a:ext cx="20097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“shrinkage”: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posterior between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prior &amp; likelihood</a:t>
            </a:r>
          </a:p>
        </p:txBody>
      </p:sp>
      <p:sp>
        <p:nvSpPr>
          <p:cNvPr id="44043" name="Line 14">
            <a:extLst>
              <a:ext uri="{FF2B5EF4-FFF2-40B4-BE49-F238E27FC236}">
                <a16:creationId xmlns:a16="http://schemas.microsoft.com/office/drawing/2014/main" id="{738DB54C-08D3-49C7-A36D-94822ABE09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9763" y="1524000"/>
            <a:ext cx="1138237" cy="160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2DDB7A91-5309-46DF-9472-FC8B30701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5F550-BB8D-4E06-867A-3BD438F315B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3" name="Date Placeholder 5">
            <a:extLst>
              <a:ext uri="{FF2B5EF4-FFF2-40B4-BE49-F238E27FC236}">
                <a16:creationId xmlns:a16="http://schemas.microsoft.com/office/drawing/2014/main" id="{A989C1A7-6D07-48BC-8D91-2AB29DCA41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EEAB26-FA14-4135-85DB-49E40E4855C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70CDEE0-5380-4A3C-A57D-1F0F380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Normal Model: Estimate </a:t>
            </a:r>
            <a:r>
              <a:rPr lang="en-US" altLang="en-US" sz="3800">
                <a:latin typeface="cmmi10" panose="020B0604020202020204" pitchFamily="34" charset="0"/>
              </a:rPr>
              <a:t>¹</a:t>
            </a:r>
            <a:r>
              <a:rPr lang="en-US" altLang="en-US" sz="3800"/>
              <a:t>, with </a:t>
            </a:r>
            <a:r>
              <a:rPr lang="en-US" altLang="en-US" sz="3800">
                <a:latin typeface="cmmi10" panose="020B0604020202020204" pitchFamily="34" charset="0"/>
              </a:rPr>
              <a:t>¾</a:t>
            </a:r>
            <a:r>
              <a:rPr lang="en-US" altLang="en-US" sz="3800" baseline="30000">
                <a:latin typeface="cmmi10" panose="020B0604020202020204" pitchFamily="34" charset="0"/>
              </a:rPr>
              <a:t>2</a:t>
            </a:r>
            <a:r>
              <a:rPr lang="en-US" altLang="en-US" sz="3800"/>
              <a:t> Known, One Observation y </a:t>
            </a:r>
            <a:r>
              <a:rPr lang="en-US" altLang="en-US" sz="3800">
                <a:latin typeface="cmsy10" panose="020B0604020202020204" pitchFamily="34" charset="0"/>
              </a:rPr>
              <a:t>»</a:t>
            </a:r>
            <a:r>
              <a:rPr lang="en-US" altLang="en-US" sz="3800"/>
              <a:t> N(</a:t>
            </a:r>
            <a:r>
              <a:rPr lang="en-US" altLang="en-US" sz="3800">
                <a:latin typeface="cmmi10" panose="020B0604020202020204" pitchFamily="34" charset="0"/>
              </a:rPr>
              <a:t>¹</a:t>
            </a:r>
            <a:r>
              <a:rPr lang="en-US" altLang="en-US" sz="3800"/>
              <a:t>,</a:t>
            </a:r>
            <a:r>
              <a:rPr lang="en-US" altLang="en-US" sz="3800">
                <a:latin typeface="cmmi10" panose="020B0604020202020204" pitchFamily="34" charset="0"/>
              </a:rPr>
              <a:t>¾</a:t>
            </a:r>
            <a:r>
              <a:rPr lang="en-US" altLang="en-US" sz="3800" baseline="30000">
                <a:latin typeface="cmmi10" panose="020B0604020202020204" pitchFamily="34" charset="0"/>
              </a:rPr>
              <a:t>2</a:t>
            </a:r>
            <a:r>
              <a:rPr lang="en-US" altLang="en-US" sz="3800"/>
              <a:t>)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BF818E66-2FB1-42C9-B12C-73BED0A3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 our prior distribution, we’ll assume </a:t>
            </a:r>
            <a:r>
              <a:rPr lang="en-US" altLang="en-US" sz="3200" dirty="0">
                <a:latin typeface="Symbol" panose="05050102010706020507" pitchFamily="18" charset="2"/>
              </a:rPr>
              <a:t>m</a:t>
            </a:r>
            <a:r>
              <a:rPr lang="en-US" altLang="en-US" sz="3200" dirty="0"/>
              <a:t> </a:t>
            </a:r>
            <a:r>
              <a:rPr lang="en-US" altLang="en-US" sz="3200" dirty="0">
                <a:latin typeface="cmsy10" panose="020B0604020202020204" pitchFamily="34" charset="0"/>
              </a:rPr>
              <a:t>»</a:t>
            </a:r>
            <a:r>
              <a:rPr lang="en-US" altLang="en-US" sz="3200" dirty="0"/>
              <a:t> N(</a:t>
            </a:r>
            <a:r>
              <a:rPr lang="en-US" altLang="en-US" sz="3200" dirty="0">
                <a:latin typeface="cmmi10" panose="020B0604020202020204" pitchFamily="34" charset="0"/>
              </a:rPr>
              <a:t>¹</a:t>
            </a:r>
            <a:r>
              <a:rPr lang="en-US" altLang="en-US" sz="3200" baseline="-25000" dirty="0">
                <a:latin typeface="cmmi10" panose="020B0604020202020204" pitchFamily="34" charset="0"/>
              </a:rPr>
              <a:t>0</a:t>
            </a:r>
            <a:r>
              <a:rPr lang="en-US" altLang="en-US" sz="3200" dirty="0"/>
              <a:t>,</a:t>
            </a:r>
            <a:r>
              <a:rPr lang="en-US" altLang="en-US" sz="3200" dirty="0">
                <a:latin typeface="Symbol" panose="05050102010706020507" pitchFamily="18" charset="2"/>
              </a:rPr>
              <a:t>t</a:t>
            </a:r>
            <a:r>
              <a:rPr lang="en-US" altLang="en-US" sz="3200" baseline="-25000" dirty="0">
                <a:latin typeface="cmmi10" panose="020B0604020202020204" pitchFamily="34" charset="0"/>
              </a:rPr>
              <a:t>0</a:t>
            </a:r>
            <a:r>
              <a:rPr lang="en-US" altLang="en-US" sz="3200" baseline="30000" dirty="0">
                <a:latin typeface="cmmi10" panose="020B0604020202020204" pitchFamily="34" charset="0"/>
              </a:rPr>
              <a:t>2</a:t>
            </a:r>
            <a:r>
              <a:rPr lang="en-US" altLang="en-US" sz="3200" dirty="0"/>
              <a:t>):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Posterior must be normal for </a:t>
            </a:r>
            <a:r>
              <a:rPr lang="en-US" altLang="en-US" dirty="0">
                <a:latin typeface="cmmi10" panose="020B0604020202020204" pitchFamily="34" charset="0"/>
              </a:rPr>
              <a:t>¹</a:t>
            </a:r>
            <a:r>
              <a:rPr lang="en-US" altLang="en-US" dirty="0"/>
              <a:t> (quadratic in </a:t>
            </a:r>
            <a:r>
              <a:rPr lang="en-US" altLang="en-US" dirty="0">
                <a:latin typeface="cmmi10" panose="020B0604020202020204" pitchFamily="34" charset="0"/>
              </a:rPr>
              <a:t>¹</a:t>
            </a:r>
            <a:r>
              <a:rPr lang="en-US" altLang="en-US" dirty="0"/>
              <a:t>!); to identify it, complete the square…</a:t>
            </a:r>
          </a:p>
        </p:txBody>
      </p:sp>
      <p:pic>
        <p:nvPicPr>
          <p:cNvPr id="46086" name="Picture 2">
            <a:extLst>
              <a:ext uri="{FF2B5EF4-FFF2-40B4-BE49-F238E27FC236}">
                <a16:creationId xmlns:a16="http://schemas.microsoft.com/office/drawing/2014/main" id="{A4285FDE-3FCC-4335-8106-3ECEA55BAB9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714625"/>
            <a:ext cx="798353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BE14FE3D-B02A-47F1-8B19-44E1C44EF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241F9E-A63D-487E-9B18-30BEF734270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1" name="Date Placeholder 5">
            <a:extLst>
              <a:ext uri="{FF2B5EF4-FFF2-40B4-BE49-F238E27FC236}">
                <a16:creationId xmlns:a16="http://schemas.microsoft.com/office/drawing/2014/main" id="{53EA037E-88B7-4DA6-8017-17798A14A9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BD2701-7980-497F-96A9-EEBE7445F3F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2FD6F01-88E5-459F-BC31-65A8174D8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/>
            <a:r>
              <a:rPr lang="en-US" altLang="en-US"/>
              <a:t>The exponent of f(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|y) looks like -1/2 times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so that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where</a:t>
            </a:r>
          </a:p>
        </p:txBody>
      </p:sp>
      <p:pic>
        <p:nvPicPr>
          <p:cNvPr id="48133" name="Picture 6">
            <a:extLst>
              <a:ext uri="{FF2B5EF4-FFF2-40B4-BE49-F238E27FC236}">
                <a16:creationId xmlns:a16="http://schemas.microsoft.com/office/drawing/2014/main" id="{A1C77E53-538D-46CC-AF17-8E8378E2EE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65238"/>
            <a:ext cx="83867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0">
            <a:extLst>
              <a:ext uri="{FF2B5EF4-FFF2-40B4-BE49-F238E27FC236}">
                <a16:creationId xmlns:a16="http://schemas.microsoft.com/office/drawing/2014/main" id="{10A82BCA-2111-40A1-8F3F-C2193B30DB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279900"/>
            <a:ext cx="7040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7">
            <a:extLst>
              <a:ext uri="{FF2B5EF4-FFF2-40B4-BE49-F238E27FC236}">
                <a16:creationId xmlns:a16="http://schemas.microsoft.com/office/drawing/2014/main" id="{5FDDAE1B-F308-4549-91E5-2E9C68F185F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279900"/>
            <a:ext cx="7040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6">
            <a:extLst>
              <a:ext uri="{FF2B5EF4-FFF2-40B4-BE49-F238E27FC236}">
                <a16:creationId xmlns:a16="http://schemas.microsoft.com/office/drawing/2014/main" id="{5C9BFB30-4E60-4CD1-9332-EBDAEF04CE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65238"/>
            <a:ext cx="83867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E16B551D-C83F-4741-A267-B47AE9DC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E7BA26-53BE-473D-B594-B42D55C40B2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1" name="Date Placeholder 5">
            <a:extLst>
              <a:ext uri="{FF2B5EF4-FFF2-40B4-BE49-F238E27FC236}">
                <a16:creationId xmlns:a16="http://schemas.microsoft.com/office/drawing/2014/main" id="{B463BFFE-5419-451D-85B4-1B61107D724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794C96-8DA3-429F-A2C6-DC01487F015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C837E6A7-B0EA-4BB1-AAC1-F67723C05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/>
            <a:r>
              <a:rPr lang="en-US" altLang="en-US"/>
              <a:t>The exponent of f(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|y) looks like -1/2 times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so that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where</a:t>
            </a:r>
          </a:p>
        </p:txBody>
      </p:sp>
      <p:sp>
        <p:nvSpPr>
          <p:cNvPr id="50183" name="Oval 5">
            <a:extLst>
              <a:ext uri="{FF2B5EF4-FFF2-40B4-BE49-F238E27FC236}">
                <a16:creationId xmlns:a16="http://schemas.microsoft.com/office/drawing/2014/main" id="{C9B2155C-9274-4AE9-A1A3-2310042A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1809750"/>
            <a:ext cx="1401762" cy="103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4" name="Oval 6">
            <a:extLst>
              <a:ext uri="{FF2B5EF4-FFF2-40B4-BE49-F238E27FC236}">
                <a16:creationId xmlns:a16="http://schemas.microsoft.com/office/drawing/2014/main" id="{A9096C7D-5E62-4E21-8DA3-75BFAA41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860550"/>
            <a:ext cx="1158875" cy="873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5" name="Oval 7">
            <a:extLst>
              <a:ext uri="{FF2B5EF4-FFF2-40B4-BE49-F238E27FC236}">
                <a16:creationId xmlns:a16="http://schemas.microsoft.com/office/drawing/2014/main" id="{D139168D-BE13-4841-A09C-CE9A563D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4227513"/>
            <a:ext cx="1381125" cy="893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6" name="Oval 8">
            <a:extLst>
              <a:ext uri="{FF2B5EF4-FFF2-40B4-BE49-F238E27FC236}">
                <a16:creationId xmlns:a16="http://schemas.microsoft.com/office/drawing/2014/main" id="{76F3DCBB-4CE3-4E47-863D-50A5BDA5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4910138"/>
            <a:ext cx="1787525" cy="1155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7" name="Freeform 12">
            <a:extLst>
              <a:ext uri="{FF2B5EF4-FFF2-40B4-BE49-F238E27FC236}">
                <a16:creationId xmlns:a16="http://schemas.microsoft.com/office/drawing/2014/main" id="{B6C6CA32-6E32-4B53-9811-FE1F94C54892}"/>
              </a:ext>
            </a:extLst>
          </p:cNvPr>
          <p:cNvSpPr>
            <a:spLocks/>
          </p:cNvSpPr>
          <p:nvPr/>
        </p:nvSpPr>
        <p:spPr bwMode="auto">
          <a:xfrm>
            <a:off x="2471738" y="2581275"/>
            <a:ext cx="881062" cy="1665288"/>
          </a:xfrm>
          <a:custGeom>
            <a:avLst/>
            <a:gdLst>
              <a:gd name="T0" fmla="*/ 2147483646 w 555"/>
              <a:gd name="T1" fmla="*/ 0 h 1049"/>
              <a:gd name="T2" fmla="*/ 2147483646 w 555"/>
              <a:gd name="T3" fmla="*/ 2147483646 h 1049"/>
              <a:gd name="T4" fmla="*/ 2147483646 w 555"/>
              <a:gd name="T5" fmla="*/ 2147483646 h 1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5" h="1049">
                <a:moveTo>
                  <a:pt x="555" y="0"/>
                </a:moveTo>
                <a:cubicBezTo>
                  <a:pt x="358" y="104"/>
                  <a:pt x="162" y="209"/>
                  <a:pt x="81" y="384"/>
                </a:cubicBezTo>
                <a:cubicBezTo>
                  <a:pt x="0" y="559"/>
                  <a:pt x="43" y="966"/>
                  <a:pt x="69" y="104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3">
            <a:extLst>
              <a:ext uri="{FF2B5EF4-FFF2-40B4-BE49-F238E27FC236}">
                <a16:creationId xmlns:a16="http://schemas.microsoft.com/office/drawing/2014/main" id="{06BB6313-37A2-4788-BD26-A7C2AB877CEB}"/>
              </a:ext>
            </a:extLst>
          </p:cNvPr>
          <p:cNvSpPr>
            <a:spLocks/>
          </p:cNvSpPr>
          <p:nvPr/>
        </p:nvSpPr>
        <p:spPr bwMode="auto">
          <a:xfrm>
            <a:off x="4308475" y="2905125"/>
            <a:ext cx="1674813" cy="2398713"/>
          </a:xfrm>
          <a:custGeom>
            <a:avLst/>
            <a:gdLst>
              <a:gd name="T0" fmla="*/ 2147483646 w 1055"/>
              <a:gd name="T1" fmla="*/ 0 h 1511"/>
              <a:gd name="T2" fmla="*/ 2147483646 w 1055"/>
              <a:gd name="T3" fmla="*/ 2147483646 h 1511"/>
              <a:gd name="T4" fmla="*/ 0 w 1055"/>
              <a:gd name="T5" fmla="*/ 2147483646 h 15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5" h="1511">
                <a:moveTo>
                  <a:pt x="806" y="0"/>
                </a:moveTo>
                <a:cubicBezTo>
                  <a:pt x="930" y="309"/>
                  <a:pt x="1055" y="619"/>
                  <a:pt x="921" y="871"/>
                </a:cubicBezTo>
                <a:cubicBezTo>
                  <a:pt x="787" y="1123"/>
                  <a:pt x="168" y="1413"/>
                  <a:pt x="0" y="151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CD37D79E-195F-478B-A3DF-C247079D6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52F852-27E7-49D2-A462-685353C5763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7" name="Date Placeholder 5">
            <a:extLst>
              <a:ext uri="{FF2B5EF4-FFF2-40B4-BE49-F238E27FC236}">
                <a16:creationId xmlns:a16="http://schemas.microsoft.com/office/drawing/2014/main" id="{44641D51-8CE0-432B-86EB-D60BD91E052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E75354-13FB-4550-BC70-A962BA2532D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A4457072-B7FF-4601-85B2-BF2528642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 Observations 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,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56659E36-24EB-4E48-8E05-00A2BD9B9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73150"/>
            <a:ext cx="8229600" cy="5057775"/>
          </a:xfrm>
        </p:spPr>
        <p:txBody>
          <a:bodyPr/>
          <a:lstStyle/>
          <a:p>
            <a:pPr eaLnBrk="1" hangingPunct="1"/>
            <a:r>
              <a:rPr lang="en-US" altLang="en-US"/>
              <a:t>Since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we can apply the results for one observation</a:t>
            </a:r>
          </a:p>
          <a:p>
            <a:pPr lvl="1" eaLnBrk="1" hangingPunct="1"/>
            <a:r>
              <a:rPr lang="en-US" altLang="en-US"/>
              <a:t>p(y</a:t>
            </a:r>
            <a:r>
              <a:rPr lang="en-US" altLang="en-US" baseline="-25000"/>
              <a:t>1</a:t>
            </a:r>
            <a:r>
              <a:rPr lang="en-US" altLang="en-US"/>
              <a:t>, …, y</a:t>
            </a:r>
            <a:r>
              <a:rPr lang="en-US" altLang="en-US" baseline="-25000"/>
              <a:t>n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N(y|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-5000">
                <a:latin typeface="cmmi10" panose="020B0604020202020204" pitchFamily="34" charset="0"/>
              </a:rPr>
              <a:t>n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-5000">
                <a:latin typeface="cmmi10" panose="020B0604020202020204" pitchFamily="34" charset="0"/>
              </a:rPr>
              <a:t>n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 =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/n</a:t>
            </a:r>
          </a:p>
          <a:p>
            <a:pPr lvl="1" eaLnBrk="1" hangingPunct="1"/>
            <a:r>
              <a:rPr lang="en-US" altLang="en-US"/>
              <a:t>p(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) =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p(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|data) =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n 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n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 where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0BAFC748-A275-41EB-B1DA-EE3B2F42EC7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323975"/>
            <a:ext cx="76406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>
            <a:extLst>
              <a:ext uri="{FF2B5EF4-FFF2-40B4-BE49-F238E27FC236}">
                <a16:creationId xmlns:a16="http://schemas.microsoft.com/office/drawing/2014/main" id="{C547761D-0D41-42CC-9D1C-3C0DDA7E708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714875"/>
            <a:ext cx="69008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12">
            <a:extLst>
              <a:ext uri="{FF2B5EF4-FFF2-40B4-BE49-F238E27FC236}">
                <a16:creationId xmlns:a16="http://schemas.microsoft.com/office/drawing/2014/main" id="{66A5D72E-E727-4205-BEC1-E4333B3F4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3416300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55077DD9-DA2E-424E-BA79-7853D6B53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E0106F-A0E3-4187-9E9B-ED0BA57C2C3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5" name="Date Placeholder 5">
            <a:extLst>
              <a:ext uri="{FF2B5EF4-FFF2-40B4-BE49-F238E27FC236}">
                <a16:creationId xmlns:a16="http://schemas.microsoft.com/office/drawing/2014/main" id="{C89C523D-01B1-41F9-833D-EDBAD11809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1719FA-9DDA-49CF-9DBF-B046587C817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0B228A9-AAB1-4D1A-AE15-722F8FBCE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Mean, Example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E4A0697-C88D-45C2-A3FA-1A4928E26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42988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Suppose we know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/>
              <a:t>=12, we look at n=169 IQ scores, and we find y = 100.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use as prior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 with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=90,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 =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Shrinkage determined by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                 is the </a:t>
            </a:r>
            <a:r>
              <a:rPr lang="en-US" altLang="en-US" i="1" u="sng"/>
              <a:t>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 larger </a:t>
            </a:r>
            <a:r>
              <a:rPr lang="en-US" altLang="en-US">
                <a:latin typeface="cmsy10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reliability larger </a:t>
            </a:r>
            <a:r>
              <a:rPr lang="en-US" altLang="en-US">
                <a:latin typeface="cmsy10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less shrinkage</a:t>
            </a:r>
          </a:p>
        </p:txBody>
      </p:sp>
      <p:sp>
        <p:nvSpPr>
          <p:cNvPr id="54278" name="Line 4">
            <a:extLst>
              <a:ext uri="{FF2B5EF4-FFF2-40B4-BE49-F238E27FC236}">
                <a16:creationId xmlns:a16="http://schemas.microsoft.com/office/drawing/2014/main" id="{D053CE2A-65B3-4102-B5F5-7E5C8F291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7163" y="157956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9" name="Picture 5" descr="posterior-for-normal">
            <a:extLst>
              <a:ext uri="{FF2B5EF4-FFF2-40B4-BE49-F238E27FC236}">
                <a16:creationId xmlns:a16="http://schemas.microsoft.com/office/drawing/2014/main" id="{4D9E8610-3F54-429F-A87F-C737E918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087563"/>
            <a:ext cx="37385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4">
            <a:extLst>
              <a:ext uri="{FF2B5EF4-FFF2-40B4-BE49-F238E27FC236}">
                <a16:creationId xmlns:a16="http://schemas.microsoft.com/office/drawing/2014/main" id="{EDE451EE-EC06-48CE-BEDE-1C74F033EA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90875"/>
            <a:ext cx="45529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4">
            <a:extLst>
              <a:ext uri="{FF2B5EF4-FFF2-40B4-BE49-F238E27FC236}">
                <a16:creationId xmlns:a16="http://schemas.microsoft.com/office/drawing/2014/main" id="{99886172-1B72-4D5B-8734-17571944A44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16363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6">
            <a:extLst>
              <a:ext uri="{FF2B5EF4-FFF2-40B4-BE49-F238E27FC236}">
                <a16:creationId xmlns:a16="http://schemas.microsoft.com/office/drawing/2014/main" id="{17F2867B-071A-4258-9AFA-ACFC0D8AC2E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890963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8">
            <a:extLst>
              <a:ext uri="{FF2B5EF4-FFF2-40B4-BE49-F238E27FC236}">
                <a16:creationId xmlns:a16="http://schemas.microsoft.com/office/drawing/2014/main" id="{78B681A5-9B53-408E-9C09-66279701786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89238"/>
            <a:ext cx="2603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>
            <a:extLst>
              <a:ext uri="{FF2B5EF4-FFF2-40B4-BE49-F238E27FC236}">
                <a16:creationId xmlns:a16="http://schemas.microsoft.com/office/drawing/2014/main" id="{31E68223-AE1B-42A3-B51F-1A373AA0E45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711450"/>
            <a:ext cx="136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Line 18">
            <a:extLst>
              <a:ext uri="{FF2B5EF4-FFF2-40B4-BE49-F238E27FC236}">
                <a16:creationId xmlns:a16="http://schemas.microsoft.com/office/drawing/2014/main" id="{9C350AF3-145C-4029-A6CA-34029D761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2717800"/>
            <a:ext cx="325437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9">
            <a:extLst>
              <a:ext uri="{FF2B5EF4-FFF2-40B4-BE49-F238E27FC236}">
                <a16:creationId xmlns:a16="http://schemas.microsoft.com/office/drawing/2014/main" id="{0AC9020C-7CE2-4F27-A2A6-C271F979AF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1663" y="2768600"/>
            <a:ext cx="288925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20">
            <a:extLst>
              <a:ext uri="{FF2B5EF4-FFF2-40B4-BE49-F238E27FC236}">
                <a16:creationId xmlns:a16="http://schemas.microsoft.com/office/drawing/2014/main" id="{0B689D33-D0FC-4E4A-8D1A-6A3A6E651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4008438"/>
            <a:ext cx="2508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Text Box 13">
            <a:extLst>
              <a:ext uri="{FF2B5EF4-FFF2-40B4-BE49-F238E27FC236}">
                <a16:creationId xmlns:a16="http://schemas.microsoft.com/office/drawing/2014/main" id="{37AD0D40-5B15-4221-8560-5B435981C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312738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“shrinkage”: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posterior between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prior &amp; likelihood</a:t>
            </a:r>
          </a:p>
        </p:txBody>
      </p:sp>
      <p:sp>
        <p:nvSpPr>
          <p:cNvPr id="54289" name="Line 14">
            <a:extLst>
              <a:ext uri="{FF2B5EF4-FFF2-40B4-BE49-F238E27FC236}">
                <a16:creationId xmlns:a16="http://schemas.microsoft.com/office/drawing/2014/main" id="{E31235D3-100D-470D-941F-E921116791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838" y="1087438"/>
            <a:ext cx="663575" cy="1687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A2D8B895-A863-493B-A1A7-ADFEA5228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68CA5-315F-4F89-B317-814134AE61D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3" name="Date Placeholder 5">
            <a:extLst>
              <a:ext uri="{FF2B5EF4-FFF2-40B4-BE49-F238E27FC236}">
                <a16:creationId xmlns:a16="http://schemas.microsoft.com/office/drawing/2014/main" id="{26293F44-1C57-4B51-A833-3FA27573DD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5C0F93-B418-44D1-867D-4EA3174E8E9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26BB790E-E3AF-4546-B1B7-A235A927E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DC2D5A2B-A76D-4D72-9212-1866CEE09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047750"/>
            <a:ext cx="8229600" cy="361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Emphasize Distribution Structure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Bayesian point of view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two-stage (multistage) sampling</a:t>
            </a:r>
          </a:p>
        </p:txBody>
      </p:sp>
      <p:sp>
        <p:nvSpPr>
          <p:cNvPr id="56326" name="Line 11">
            <a:extLst>
              <a:ext uri="{FF2B5EF4-FFF2-40B4-BE49-F238E27FC236}">
                <a16:creationId xmlns:a16="http://schemas.microsoft.com/office/drawing/2014/main" id="{9498E3C8-D180-4EB8-81AD-D8A5CCAD3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9438" y="4822825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7" name="Picture 8">
            <a:extLst>
              <a:ext uri="{FF2B5EF4-FFF2-40B4-BE49-F238E27FC236}">
                <a16:creationId xmlns:a16="http://schemas.microsoft.com/office/drawing/2014/main" id="{0B320896-C86B-4299-84A2-9F2CB375EB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514850"/>
            <a:ext cx="4603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0">
            <a:extLst>
              <a:ext uri="{FF2B5EF4-FFF2-40B4-BE49-F238E27FC236}">
                <a16:creationId xmlns:a16="http://schemas.microsoft.com/office/drawing/2014/main" id="{D16C6F55-5D70-4D9B-802C-F39E0BD8298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130800"/>
            <a:ext cx="2960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9" name="Picture 12">
            <a:extLst>
              <a:ext uri="{FF2B5EF4-FFF2-40B4-BE49-F238E27FC236}">
                <a16:creationId xmlns:a16="http://schemas.microsoft.com/office/drawing/2014/main" id="{9F29868B-B9E8-4014-9557-F85AA8ED54B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748338"/>
            <a:ext cx="1306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0" name="Picture 14">
            <a:extLst>
              <a:ext uri="{FF2B5EF4-FFF2-40B4-BE49-F238E27FC236}">
                <a16:creationId xmlns:a16="http://schemas.microsoft.com/office/drawing/2014/main" id="{9FCA8A22-95B0-408B-A612-146FCE2DDBE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5754688"/>
            <a:ext cx="1562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1" name="Picture 16">
            <a:extLst>
              <a:ext uri="{FF2B5EF4-FFF2-40B4-BE49-F238E27FC236}">
                <a16:creationId xmlns:a16="http://schemas.microsoft.com/office/drawing/2014/main" id="{ADA51285-C7B9-46AE-BD36-0DBA4F2ED52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5754688"/>
            <a:ext cx="14335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" name="Picture 4" descr="\documentclass{article}\pagestyle{empty}&#10;\begin{document}&#10;\sf&#10;\begin{eqnarray*}&#10; \mbox{Prior:~ }&#10;            \mu_j &amp; \stackrel{iid}{\sim} &amp; N(\mu_0,\tau_0^2)&#10; \\&#10; \mbox{Likelihood: }&#10; y_{i} &amp; \stackrel{indep}{\sim} &amp; N(\mu_{j[i]},\sigma^2)&#10;\end{eqnarray*}&#10;\end{document}&#10;" title="IguanaTex Bitmap Display">
            <a:extLst>
              <a:ext uri="{FF2B5EF4-FFF2-40B4-BE49-F238E27FC236}">
                <a16:creationId xmlns:a16="http://schemas.microsoft.com/office/drawing/2014/main" id="{81B55E75-7725-F933-2B00-4CCA93D0B9A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3090863"/>
            <a:ext cx="4270826" cy="96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6" descr="\documentclass{article}\pagestyle{empty}&#10;\begin{document}&#10;\sf&#10;\begin{eqnarray*}&#10; \mbox{Level 2:~ }&#10;            \mu_j &amp; \stackrel{iid}{\sim} &amp; N(\mu_0,\tau_0^2)&#10;% \mbox{ ~~~~(prior)}&#10; \\&#10; \mbox{Level 1: }&#10; y_{i} &amp; \stackrel{indep}{\sim} &amp; N(\mu_{j[i]},\sigma^2)&#10;% \mbox{ ~~~~(likelihood)}&#10;\end{eqnarray*}&#10;\end{document}&#10;" title="IguanaTex Bitmap Display">
            <a:extLst>
              <a:ext uri="{FF2B5EF4-FFF2-40B4-BE49-F238E27FC236}">
                <a16:creationId xmlns:a16="http://schemas.microsoft.com/office/drawing/2014/main" id="{2E88B49D-91E1-64B4-CB07-6021D19EEF80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764" y="1608137"/>
            <a:ext cx="3873305" cy="92561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6334" name="Line 12">
            <a:extLst>
              <a:ext uri="{FF2B5EF4-FFF2-40B4-BE49-F238E27FC236}">
                <a16:creationId xmlns:a16="http://schemas.microsoft.com/office/drawing/2014/main" id="{B4658C72-6145-4F12-A91B-0EEA3E3F52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5725" y="4897438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3">
            <a:extLst>
              <a:ext uri="{FF2B5EF4-FFF2-40B4-BE49-F238E27FC236}">
                <a16:creationId xmlns:a16="http://schemas.microsoft.com/office/drawing/2014/main" id="{CB1C2918-3CB8-477E-8152-E108A47D4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4859338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4">
            <a:extLst>
              <a:ext uri="{FF2B5EF4-FFF2-40B4-BE49-F238E27FC236}">
                <a16:creationId xmlns:a16="http://schemas.microsoft.com/office/drawing/2014/main" id="{03D132CC-BBE4-468A-B0BF-E6BB201B7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1475" y="5348288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5">
            <a:extLst>
              <a:ext uri="{FF2B5EF4-FFF2-40B4-BE49-F238E27FC236}">
                <a16:creationId xmlns:a16="http://schemas.microsoft.com/office/drawing/2014/main" id="{32A8E48C-0401-4700-8D62-347649079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225" y="5360988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6">
            <a:extLst>
              <a:ext uri="{FF2B5EF4-FFF2-40B4-BE49-F238E27FC236}">
                <a16:creationId xmlns:a16="http://schemas.microsoft.com/office/drawing/2014/main" id="{B712DA15-82F8-4CBA-A59B-A82606600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8600" y="5399088"/>
            <a:ext cx="87313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7">
            <a:extLst>
              <a:ext uri="{FF2B5EF4-FFF2-40B4-BE49-F238E27FC236}">
                <a16:creationId xmlns:a16="http://schemas.microsoft.com/office/drawing/2014/main" id="{7012F974-9F5D-4641-B147-D6057A95B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4875" y="5399088"/>
            <a:ext cx="287338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19">
            <a:extLst>
              <a:ext uri="{FF2B5EF4-FFF2-40B4-BE49-F238E27FC236}">
                <a16:creationId xmlns:a16="http://schemas.microsoft.com/office/drawing/2014/main" id="{E45E4421-6B81-4073-8C56-18BD54306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5424488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0">
            <a:extLst>
              <a:ext uri="{FF2B5EF4-FFF2-40B4-BE49-F238E27FC236}">
                <a16:creationId xmlns:a16="http://schemas.microsoft.com/office/drawing/2014/main" id="{902665C7-8E0B-4BA7-AB55-F57653B61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700" y="5435600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21">
            <a:extLst>
              <a:ext uri="{FF2B5EF4-FFF2-40B4-BE49-F238E27FC236}">
                <a16:creationId xmlns:a16="http://schemas.microsoft.com/office/drawing/2014/main" id="{084BC161-29A2-49D3-ACEF-C57CCC25B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448300"/>
            <a:ext cx="112713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2">
            <a:extLst>
              <a:ext uri="{FF2B5EF4-FFF2-40B4-BE49-F238E27FC236}">
                <a16:creationId xmlns:a16="http://schemas.microsoft.com/office/drawing/2014/main" id="{526C8DD7-1CBE-43A6-84CB-68E19294C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5411788"/>
            <a:ext cx="639763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Text Box 23">
            <a:extLst>
              <a:ext uri="{FF2B5EF4-FFF2-40B4-BE49-F238E27FC236}">
                <a16:creationId xmlns:a16="http://schemas.microsoft.com/office/drawing/2014/main" id="{A1B2C29D-2651-455E-864C-D3C4DC3C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4183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6345" name="Text Box 24">
            <a:extLst>
              <a:ext uri="{FF2B5EF4-FFF2-40B4-BE49-F238E27FC236}">
                <a16:creationId xmlns:a16="http://schemas.microsoft.com/office/drawing/2014/main" id="{536B1A4E-0A83-47C1-8FA2-9D8AA0A3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5045075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6346" name="Text Box 25">
            <a:extLst>
              <a:ext uri="{FF2B5EF4-FFF2-40B4-BE49-F238E27FC236}">
                <a16:creationId xmlns:a16="http://schemas.microsoft.com/office/drawing/2014/main" id="{906D2950-30B7-4580-81A6-8C084615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745163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individual house levels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10AD3FC4-D229-4417-9FF9-1A19A1087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7DD89-227E-4FD0-9B8D-25266A780A8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1" name="Date Placeholder 5">
            <a:extLst>
              <a:ext uri="{FF2B5EF4-FFF2-40B4-BE49-F238E27FC236}">
                <a16:creationId xmlns:a16="http://schemas.microsoft.com/office/drawing/2014/main" id="{88B4A55A-E88B-41BC-B34C-7DD0E773B2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073024-C1D4-4E29-A05E-8C33D01D8A0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7D1D3A1F-8ED7-4EAD-AA78-F8762D94B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373" name="Rectangle 3">
                <a:extLst>
                  <a:ext uri="{FF2B5EF4-FFF2-40B4-BE49-F238E27FC236}">
                    <a16:creationId xmlns:a16="http://schemas.microsoft.com/office/drawing/2014/main" id="{DDA502F2-24D8-4ABB-AFA4-416FF208D37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616200"/>
                <a:ext cx="8229600" cy="351472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In each county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with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 houses, the posterior</a:t>
                </a:r>
              </a:p>
              <a:p>
                <a:pPr eaLnBrk="1" hangingPunct="1">
                  <a:buNone/>
                </a:pPr>
                <a:r>
                  <a:rPr lang="en-US" altLang="en-US" dirty="0"/>
                  <a:t>	mean radon 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will be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When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large,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baseline="15000" dirty="0">
                    <a:latin typeface="cmmi10" panose="020B0604020202020204" pitchFamily="34" charset="0"/>
                  </a:rPr>
                  <a:t>post </a:t>
                </a:r>
                <a:r>
                  <a:rPr lang="en-US" altLang="en-US" dirty="0">
                    <a:latin typeface="cmsy10" panose="020B0604020202020204" pitchFamily="34" charset="0"/>
                  </a:rPr>
                  <a:t>¼ 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y</a:t>
                </a:r>
                <a:r>
                  <a:rPr lang="en-US" altLang="en-US" baseline="-25000" dirty="0" err="1"/>
                  <a:t>i</a:t>
                </a:r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When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small,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baseline="15000" dirty="0">
                    <a:latin typeface="cmmi10" panose="020B0604020202020204" pitchFamily="34" charset="0"/>
                  </a:rPr>
                  <a:t>post </a:t>
                </a:r>
                <a:r>
                  <a:rPr lang="en-US" altLang="en-US" dirty="0">
                    <a:latin typeface="cmsy10" panose="020B0604020202020204" pitchFamily="34" charset="0"/>
                  </a:rPr>
                  <a:t>¼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0</a:t>
                </a: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 xmlns="">
          <p:sp>
            <p:nvSpPr>
              <p:cNvPr id="58373" name="Rectangle 3">
                <a:extLst>
                  <a:ext uri="{FF2B5EF4-FFF2-40B4-BE49-F238E27FC236}">
                    <a16:creationId xmlns:a16="http://schemas.microsoft.com/office/drawing/2014/main" id="{DDA502F2-24D8-4ABB-AFA4-416FF208D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616200"/>
                <a:ext cx="8229600" cy="3514725"/>
              </a:xfrm>
              <a:blipFill>
                <a:blip r:embed="rId9"/>
                <a:stretch>
                  <a:fillRect l="-593" t="-2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374" name="Picture 2">
            <a:extLst>
              <a:ext uri="{FF2B5EF4-FFF2-40B4-BE49-F238E27FC236}">
                <a16:creationId xmlns:a16="http://schemas.microsoft.com/office/drawing/2014/main" id="{1060C174-634A-4714-BA6D-0442FC79668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147888"/>
            <a:ext cx="18446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>
            <a:extLst>
              <a:ext uri="{FF2B5EF4-FFF2-40B4-BE49-F238E27FC236}">
                <a16:creationId xmlns:a16="http://schemas.microsoft.com/office/drawing/2014/main" id="{E6D193F6-0CED-417C-9F77-B06EB2A4831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106613"/>
            <a:ext cx="17319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6">
            <a:extLst>
              <a:ext uri="{FF2B5EF4-FFF2-40B4-BE49-F238E27FC236}">
                <a16:creationId xmlns:a16="http://schemas.microsoft.com/office/drawing/2014/main" id="{0D16D695-1C00-4766-8EA1-308D42C8F5B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138363"/>
            <a:ext cx="147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Line 7">
            <a:extLst>
              <a:ext uri="{FF2B5EF4-FFF2-40B4-BE49-F238E27FC236}">
                <a16:creationId xmlns:a16="http://schemas.microsoft.com/office/drawing/2014/main" id="{BB16E7BA-BA8F-4F6C-B72A-8F52B5567F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1206500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8" name="Picture 8">
            <a:extLst>
              <a:ext uri="{FF2B5EF4-FFF2-40B4-BE49-F238E27FC236}">
                <a16:creationId xmlns:a16="http://schemas.microsoft.com/office/drawing/2014/main" id="{80D74261-1687-4C45-857A-9088B631FEC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898525"/>
            <a:ext cx="4603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0">
            <a:extLst>
              <a:ext uri="{FF2B5EF4-FFF2-40B4-BE49-F238E27FC236}">
                <a16:creationId xmlns:a16="http://schemas.microsoft.com/office/drawing/2014/main" id="{32D3CB78-5745-4C7B-81C6-7B710B9C3DA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55750"/>
            <a:ext cx="30940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Line 10">
            <a:extLst>
              <a:ext uri="{FF2B5EF4-FFF2-40B4-BE49-F238E27FC236}">
                <a16:creationId xmlns:a16="http://schemas.microsoft.com/office/drawing/2014/main" id="{3A412748-4E63-46F2-91A8-530673E54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1281113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1">
            <a:extLst>
              <a:ext uri="{FF2B5EF4-FFF2-40B4-BE49-F238E27FC236}">
                <a16:creationId xmlns:a16="http://schemas.microsoft.com/office/drawing/2014/main" id="{28F108CE-8B59-4F6F-8BDE-9E4D095A9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1243013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2">
            <a:extLst>
              <a:ext uri="{FF2B5EF4-FFF2-40B4-BE49-F238E27FC236}">
                <a16:creationId xmlns:a16="http://schemas.microsoft.com/office/drawing/2014/main" id="{10B9BF37-B929-4E4D-8CEC-AB950325B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913" y="1731963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3">
            <a:extLst>
              <a:ext uri="{FF2B5EF4-FFF2-40B4-BE49-F238E27FC236}">
                <a16:creationId xmlns:a16="http://schemas.microsoft.com/office/drawing/2014/main" id="{B63D8E77-BBD2-4D39-80B2-41AA90563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3663" y="1744663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4">
            <a:extLst>
              <a:ext uri="{FF2B5EF4-FFF2-40B4-BE49-F238E27FC236}">
                <a16:creationId xmlns:a16="http://schemas.microsoft.com/office/drawing/2014/main" id="{BCA77EDE-0ED8-42D3-A0B6-1946466E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8038" y="1782763"/>
            <a:ext cx="87312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15">
            <a:extLst>
              <a:ext uri="{FF2B5EF4-FFF2-40B4-BE49-F238E27FC236}">
                <a16:creationId xmlns:a16="http://schemas.microsoft.com/office/drawing/2014/main" id="{72F95CEA-4035-4EA5-8914-E5C484E69D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4313" y="1782763"/>
            <a:ext cx="287337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6">
            <a:extLst>
              <a:ext uri="{FF2B5EF4-FFF2-40B4-BE49-F238E27FC236}">
                <a16:creationId xmlns:a16="http://schemas.microsoft.com/office/drawing/2014/main" id="{34AAD48D-15DA-4BDE-94BF-40EB1BD8B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5150" y="1831975"/>
            <a:ext cx="2540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7">
            <a:extLst>
              <a:ext uri="{FF2B5EF4-FFF2-40B4-BE49-F238E27FC236}">
                <a16:creationId xmlns:a16="http://schemas.microsoft.com/office/drawing/2014/main" id="{4A827620-973C-41F6-BE07-297F19998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1808163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18">
            <a:extLst>
              <a:ext uri="{FF2B5EF4-FFF2-40B4-BE49-F238E27FC236}">
                <a16:creationId xmlns:a16="http://schemas.microsoft.com/office/drawing/2014/main" id="{CC5D454D-04BF-4BD9-85F6-9DB5CF29AB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3138" y="1819275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Line 19">
            <a:extLst>
              <a:ext uri="{FF2B5EF4-FFF2-40B4-BE49-F238E27FC236}">
                <a16:creationId xmlns:a16="http://schemas.microsoft.com/office/drawing/2014/main" id="{FDEA3C57-1888-4AC3-8189-040CFD6FA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63" y="1831975"/>
            <a:ext cx="112712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0">
            <a:extLst>
              <a:ext uri="{FF2B5EF4-FFF2-40B4-BE49-F238E27FC236}">
                <a16:creationId xmlns:a16="http://schemas.microsoft.com/office/drawing/2014/main" id="{2A62C5B7-FF88-4F79-AE8D-0260A53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1795463"/>
            <a:ext cx="63976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Text Box 21">
            <a:extLst>
              <a:ext uri="{FF2B5EF4-FFF2-40B4-BE49-F238E27FC236}">
                <a16:creationId xmlns:a16="http://schemas.microsoft.com/office/drawing/2014/main" id="{0BAB1681-75E6-4C3D-9444-B7CF046C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9255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8392" name="Text Box 22">
            <a:extLst>
              <a:ext uri="{FF2B5EF4-FFF2-40B4-BE49-F238E27FC236}">
                <a16:creationId xmlns:a16="http://schemas.microsoft.com/office/drawing/2014/main" id="{73CDAFA3-406E-48C2-A298-DE9E4EF8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428750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8393" name="Text Box 23">
            <a:extLst>
              <a:ext uri="{FF2B5EF4-FFF2-40B4-BE49-F238E27FC236}">
                <a16:creationId xmlns:a16="http://schemas.microsoft.com/office/drawing/2014/main" id="{79484EE4-3328-4669-951E-B4C0DAC2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212883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individual house levels</a:t>
            </a:r>
          </a:p>
        </p:txBody>
      </p:sp>
      <p:pic>
        <p:nvPicPr>
          <p:cNvPr id="58394" name="Picture 12">
            <a:extLst>
              <a:ext uri="{FF2B5EF4-FFF2-40B4-BE49-F238E27FC236}">
                <a16:creationId xmlns:a16="http://schemas.microsoft.com/office/drawing/2014/main" id="{ACDCDF8D-E278-4755-8D5C-E79BB9B0B2D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818004"/>
            <a:ext cx="64246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Line 26">
            <a:extLst>
              <a:ext uri="{FF2B5EF4-FFF2-40B4-BE49-F238E27FC236}">
                <a16:creationId xmlns:a16="http://schemas.microsoft.com/office/drawing/2014/main" id="{E5923538-C6F8-4D4F-94B4-F628104D1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4943475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FBB4FB6F-EE10-4DD0-82B2-0A7F5E948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72110D-DD0E-40E9-9F3B-85C6079476D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19" name="Date Placeholder 6">
            <a:extLst>
              <a:ext uri="{FF2B5EF4-FFF2-40B4-BE49-F238E27FC236}">
                <a16:creationId xmlns:a16="http://schemas.microsoft.com/office/drawing/2014/main" id="{857D8EE9-312B-4FE0-B1C9-B16F0578AC6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A9D1C-D9F6-4C91-A55E-CDCD26CC383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4242671-EE5A-411C-A211-F2C057FDB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1FC1E1BB-8EF7-4880-96FD-C616CC35E8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In the figure, the grand mean is </a:t>
            </a:r>
            <a:r>
              <a:rPr lang="en-US" altLang="en-US" sz="2600">
                <a:latin typeface="cmmi10" panose="020B0604020202020204" pitchFamily="34" charset="0"/>
              </a:rPr>
              <a:t>¹</a:t>
            </a:r>
            <a:r>
              <a:rPr lang="en-US" altLang="en-US" sz="2600" baseline="-25000">
                <a:latin typeface="cmmi10" panose="020B0604020202020204" pitchFamily="34" charset="0"/>
              </a:rPr>
              <a:t>0</a:t>
            </a:r>
            <a:endParaRPr lang="en-US" altLang="en-US" sz="2600"/>
          </a:p>
          <a:p>
            <a:pPr eaLnBrk="1" hangingPunct="1"/>
            <a:r>
              <a:rPr lang="en-US" altLang="en-US" sz="2600"/>
              <a:t>In each county i with n</a:t>
            </a:r>
            <a:r>
              <a:rPr lang="en-US" altLang="en-US" sz="2600" baseline="-25000"/>
              <a:t>i</a:t>
            </a:r>
            <a:r>
              <a:rPr lang="en-US" altLang="en-US" sz="2600"/>
              <a:t>  houses, posterior mean is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lvl="1" eaLnBrk="1" hangingPunct="1"/>
            <a:r>
              <a:rPr lang="en-US" altLang="en-US" sz="2200"/>
              <a:t>When n</a:t>
            </a:r>
            <a:r>
              <a:rPr lang="en-US" altLang="en-US" sz="2200" baseline="-25000"/>
              <a:t>i</a:t>
            </a:r>
            <a:r>
              <a:rPr lang="en-US" altLang="en-US" sz="2200"/>
              <a:t> large,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i</a:t>
            </a:r>
            <a:r>
              <a:rPr lang="en-US" altLang="en-US" sz="2200" baseline="15000">
                <a:latin typeface="cmmi10" panose="020B0604020202020204" pitchFamily="34" charset="0"/>
              </a:rPr>
              <a:t>post </a:t>
            </a:r>
            <a:r>
              <a:rPr lang="en-US" altLang="en-US" sz="2200">
                <a:latin typeface="cmsy10" panose="020B0604020202020204" pitchFamily="34" charset="0"/>
              </a:rPr>
              <a:t>¼ </a:t>
            </a:r>
            <a:r>
              <a:rPr lang="en-US" altLang="en-US" sz="2200"/>
              <a:t> y</a:t>
            </a:r>
            <a:r>
              <a:rPr lang="en-US" altLang="en-US" sz="2200" baseline="-25000"/>
              <a:t>i</a:t>
            </a:r>
            <a:endParaRPr lang="en-US" altLang="en-US" sz="2200"/>
          </a:p>
          <a:p>
            <a:pPr lvl="1" eaLnBrk="1" hangingPunct="1"/>
            <a:r>
              <a:rPr lang="en-US" altLang="en-US" sz="2200"/>
              <a:t>When n</a:t>
            </a:r>
            <a:r>
              <a:rPr lang="en-US" altLang="en-US" sz="2200" baseline="-25000"/>
              <a:t>i</a:t>
            </a:r>
            <a:r>
              <a:rPr lang="en-US" altLang="en-US" sz="2200"/>
              <a:t> small,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i</a:t>
            </a:r>
            <a:r>
              <a:rPr lang="en-US" altLang="en-US" sz="2200" baseline="15000">
                <a:latin typeface="cmmi10" panose="020B0604020202020204" pitchFamily="34" charset="0"/>
              </a:rPr>
              <a:t>post </a:t>
            </a:r>
            <a:r>
              <a:rPr lang="en-US" altLang="en-US" sz="2200">
                <a:latin typeface="cmsy10" panose="020B0604020202020204" pitchFamily="34" charset="0"/>
              </a:rPr>
              <a:t>¼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0</a:t>
            </a:r>
            <a:endParaRPr lang="en-US" altLang="en-US" sz="22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2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</p:txBody>
      </p:sp>
      <p:pic>
        <p:nvPicPr>
          <p:cNvPr id="60422" name="Picture 3" descr="radon-means-shrinkge">
            <a:extLst>
              <a:ext uri="{FF2B5EF4-FFF2-40B4-BE49-F238E27FC236}">
                <a16:creationId xmlns:a16="http://schemas.microsoft.com/office/drawing/2014/main" id="{ECBDAF69-DCC3-4C94-A6E3-2CF1549DE5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313" y="1255713"/>
            <a:ext cx="4484687" cy="448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2">
            <a:extLst>
              <a:ext uri="{FF2B5EF4-FFF2-40B4-BE49-F238E27FC236}">
                <a16:creationId xmlns:a16="http://schemas.microsoft.com/office/drawing/2014/main" id="{786914BF-87EC-4C26-9D6C-7D9C93F6BD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402013"/>
            <a:ext cx="3389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4">
            <a:extLst>
              <a:ext uri="{FF2B5EF4-FFF2-40B4-BE49-F238E27FC236}">
                <a16:creationId xmlns:a16="http://schemas.microsoft.com/office/drawing/2014/main" id="{3619E106-ECE2-4BF5-8143-EAEFA3E2D5C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638675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6">
            <a:extLst>
              <a:ext uri="{FF2B5EF4-FFF2-40B4-BE49-F238E27FC236}">
                <a16:creationId xmlns:a16="http://schemas.microsoft.com/office/drawing/2014/main" id="{DC2ACBED-7D64-404C-995D-3518FC7661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303713"/>
            <a:ext cx="1524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8">
            <a:extLst>
              <a:ext uri="{FF2B5EF4-FFF2-40B4-BE49-F238E27FC236}">
                <a16:creationId xmlns:a16="http://schemas.microsoft.com/office/drawing/2014/main" id="{EBEEE0F1-C413-45D6-8D15-1BD9E3A6022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846513"/>
            <a:ext cx="16986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0">
            <a:extLst>
              <a:ext uri="{FF2B5EF4-FFF2-40B4-BE49-F238E27FC236}">
                <a16:creationId xmlns:a16="http://schemas.microsoft.com/office/drawing/2014/main" id="{87FF529F-21C4-45D6-B1C2-C83F9FA6C6B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551238"/>
            <a:ext cx="1635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>
            <a:extLst>
              <a:ext uri="{FF2B5EF4-FFF2-40B4-BE49-F238E27FC236}">
                <a16:creationId xmlns:a16="http://schemas.microsoft.com/office/drawing/2014/main" id="{4AA6F155-1409-4A22-B751-B090C69402D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357563"/>
            <a:ext cx="1539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4">
            <a:extLst>
              <a:ext uri="{FF2B5EF4-FFF2-40B4-BE49-F238E27FC236}">
                <a16:creationId xmlns:a16="http://schemas.microsoft.com/office/drawing/2014/main" id="{041F2D91-C4B6-4D1A-BA83-35A96EBF547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878138"/>
            <a:ext cx="4016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6">
            <a:extLst>
              <a:ext uri="{FF2B5EF4-FFF2-40B4-BE49-F238E27FC236}">
                <a16:creationId xmlns:a16="http://schemas.microsoft.com/office/drawing/2014/main" id="{BEAC9D51-9461-4FF7-9CF2-AB738BC21C5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113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8">
            <a:extLst>
              <a:ext uri="{FF2B5EF4-FFF2-40B4-BE49-F238E27FC236}">
                <a16:creationId xmlns:a16="http://schemas.microsoft.com/office/drawing/2014/main" id="{4FC1FA4A-5E0B-4F36-A8C5-5E559BA72E3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471738"/>
            <a:ext cx="16351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20">
            <a:extLst>
              <a:ext uri="{FF2B5EF4-FFF2-40B4-BE49-F238E27FC236}">
                <a16:creationId xmlns:a16="http://schemas.microsoft.com/office/drawing/2014/main" id="{57EA680A-A001-44F3-AB35-FA9306ADC84A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046538"/>
            <a:ext cx="1460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22">
            <a:extLst>
              <a:ext uri="{FF2B5EF4-FFF2-40B4-BE49-F238E27FC236}">
                <a16:creationId xmlns:a16="http://schemas.microsoft.com/office/drawing/2014/main" id="{253CEF25-251D-40F6-A581-36B20618028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0924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24">
            <a:extLst>
              <a:ext uri="{FF2B5EF4-FFF2-40B4-BE49-F238E27FC236}">
                <a16:creationId xmlns:a16="http://schemas.microsoft.com/office/drawing/2014/main" id="{D155A0C3-FC5A-4F6E-ACDC-89CCCB81A1DD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571875"/>
            <a:ext cx="392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6">
            <a:extLst>
              <a:ext uri="{FF2B5EF4-FFF2-40B4-BE49-F238E27FC236}">
                <a16:creationId xmlns:a16="http://schemas.microsoft.com/office/drawing/2014/main" id="{15CF77DD-E453-4F45-94F2-E30471F8ADB0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010025"/>
            <a:ext cx="371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8">
            <a:extLst>
              <a:ext uri="{FF2B5EF4-FFF2-40B4-BE49-F238E27FC236}">
                <a16:creationId xmlns:a16="http://schemas.microsoft.com/office/drawing/2014/main" id="{44BBF747-BD00-4898-B898-EA905CB63360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82938"/>
            <a:ext cx="3730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30">
            <a:extLst>
              <a:ext uri="{FF2B5EF4-FFF2-40B4-BE49-F238E27FC236}">
                <a16:creationId xmlns:a16="http://schemas.microsoft.com/office/drawing/2014/main" id="{BD0DAAAA-BAD2-4FF1-9FA8-21738D662AC9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244850"/>
            <a:ext cx="3603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21504">
            <a:extLst>
              <a:ext uri="{FF2B5EF4-FFF2-40B4-BE49-F238E27FC236}">
                <a16:creationId xmlns:a16="http://schemas.microsoft.com/office/drawing/2014/main" id="{85E5165D-2B9D-4A03-B05C-F3249C496B07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82938"/>
            <a:ext cx="365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21532">
            <a:extLst>
              <a:ext uri="{FF2B5EF4-FFF2-40B4-BE49-F238E27FC236}">
                <a16:creationId xmlns:a16="http://schemas.microsoft.com/office/drawing/2014/main" id="{9BFA0612-6BF1-4AC6-9564-312043141BA3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644775"/>
            <a:ext cx="1635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0" name="Picture 21534">
            <a:extLst>
              <a:ext uri="{FF2B5EF4-FFF2-40B4-BE49-F238E27FC236}">
                <a16:creationId xmlns:a16="http://schemas.microsoft.com/office/drawing/2014/main" id="{5CF3D4E1-59C7-4D93-BC27-A32F73CE804C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2043113"/>
            <a:ext cx="393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21536">
            <a:extLst>
              <a:ext uri="{FF2B5EF4-FFF2-40B4-BE49-F238E27FC236}">
                <a16:creationId xmlns:a16="http://schemas.microsoft.com/office/drawing/2014/main" id="{1F42CF56-DDF4-481D-B359-4114CF26683B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744788"/>
            <a:ext cx="392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21538">
            <a:extLst>
              <a:ext uri="{FF2B5EF4-FFF2-40B4-BE49-F238E27FC236}">
                <a16:creationId xmlns:a16="http://schemas.microsoft.com/office/drawing/2014/main" id="{9B1BFCEB-62B7-4DAF-8831-59DD5457AB07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3506788"/>
            <a:ext cx="392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3" name="Line 47">
            <a:extLst>
              <a:ext uri="{FF2B5EF4-FFF2-40B4-BE49-F238E27FC236}">
                <a16:creationId xmlns:a16="http://schemas.microsoft.com/office/drawing/2014/main" id="{9C8B5E01-2F2A-47CC-BFDE-C19C4B4F9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88156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3897A6F-2C19-46E7-974E-C56F7A744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4738"/>
            <a:ext cx="8229600" cy="3668712"/>
          </a:xfrm>
        </p:spPr>
        <p:txBody>
          <a:bodyPr/>
          <a:lstStyle/>
          <a:p>
            <a:r>
              <a:rPr lang="en-US" altLang="en-US" dirty="0"/>
              <a:t>Today: </a:t>
            </a:r>
          </a:p>
          <a:p>
            <a:pPr lvl="1"/>
            <a:r>
              <a:rPr lang="en-US" altLang="en-US" dirty="0"/>
              <a:t>Shrinkage</a:t>
            </a:r>
          </a:p>
          <a:p>
            <a:pPr lvl="1"/>
            <a:r>
              <a:rPr lang="en-US" altLang="en-US" dirty="0"/>
              <a:t>Review of MLE</a:t>
            </a:r>
          </a:p>
          <a:p>
            <a:pPr lvl="1"/>
            <a:r>
              <a:rPr lang="en-US" altLang="en-US" dirty="0"/>
              <a:t>Crash course in Bayes </a:t>
            </a:r>
          </a:p>
          <a:p>
            <a:pPr lvl="1"/>
            <a:r>
              <a:rPr lang="en-US" altLang="en-US" dirty="0"/>
              <a:t>Normal-Normal Model &amp; Shrinkage</a:t>
            </a:r>
          </a:p>
          <a:p>
            <a:pPr lvl="1"/>
            <a:r>
              <a:rPr lang="en-US" altLang="en-US" dirty="0"/>
              <a:t>MLM’s and Shrinkage</a:t>
            </a:r>
          </a:p>
          <a:p>
            <a:r>
              <a:rPr lang="en-US" altLang="en-US" dirty="0"/>
              <a:t>Project Discussion</a:t>
            </a:r>
          </a:p>
          <a:p>
            <a:r>
              <a:rPr lang="en-US" altLang="en-US" dirty="0"/>
              <a:t>After Thanksgiving:</a:t>
            </a:r>
          </a:p>
          <a:p>
            <a:pPr lvl="1"/>
            <a:r>
              <a:rPr lang="en-US" altLang="en-US" dirty="0"/>
              <a:t>A little practical Bayes / MCMC for multi-level models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2/13/2023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6">
            <a:extLst>
              <a:ext uri="{FF2B5EF4-FFF2-40B4-BE49-F238E27FC236}">
                <a16:creationId xmlns:a16="http://schemas.microsoft.com/office/drawing/2014/main" id="{78ACE025-2D88-44FC-B936-6FDB761CF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MLM’s and Shrinkage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4DA19D-EE28-45B5-B862-A2B96F65C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713"/>
            <a:ext cx="8313738" cy="50895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random effect “estimates” that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2800" dirty="0"/>
              <a:t> produces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are a form of posterior means E[</a:t>
            </a:r>
            <a:r>
              <a:rPr lang="en-US" sz="2800" dirty="0" err="1">
                <a:latin typeface="Symbol" panose="05050102010706020507" pitchFamily="18" charset="2"/>
              </a:rPr>
              <a:t>h</a:t>
            </a:r>
            <a:r>
              <a:rPr lang="en-US" sz="2800" dirty="0" err="1"/>
              <a:t>|data</a:t>
            </a:r>
            <a:r>
              <a:rPr lang="en-US" sz="2800" dirty="0"/>
              <a:t>] for each </a:t>
            </a:r>
            <a:r>
              <a:rPr lang="en-US" sz="2800" dirty="0">
                <a:latin typeface="Symbol" panose="05050102010706020507" pitchFamily="18" charset="2"/>
              </a:rPr>
              <a:t>h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The posterior means E[</a:t>
            </a:r>
            <a:r>
              <a:rPr lang="en-US" sz="2800" dirty="0" err="1">
                <a:latin typeface="Symbol" panose="05050102010706020507" pitchFamily="18" charset="2"/>
              </a:rPr>
              <a:t>h</a:t>
            </a:r>
            <a:r>
              <a:rPr lang="en-US" sz="2800" dirty="0" err="1"/>
              <a:t>|data</a:t>
            </a:r>
            <a:r>
              <a:rPr lang="en-US" sz="2800" dirty="0"/>
              <a:t>] are always shrunk toward the prior mean 0, so that the random effects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 are always shrunk toward the corresponding </a:t>
            </a:r>
            <a:br>
              <a:rPr lang="en-US" sz="2800" dirty="0"/>
            </a:br>
            <a:r>
              <a:rPr lang="en-US" sz="2800" dirty="0"/>
              <a:t>fixed effects </a:t>
            </a:r>
            <a:r>
              <a:rPr lang="en-US" sz="2800" dirty="0">
                <a:latin typeface="Symbol" panose="05050102010706020507" pitchFamily="18" charset="2"/>
              </a:rPr>
              <a:t>b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The Bayesian </a:t>
            </a:r>
            <a:r>
              <a:rPr lang="en-US" sz="2800" dirty="0" err="1"/>
              <a:t>pov</a:t>
            </a:r>
            <a:r>
              <a:rPr lang="en-US" sz="2800" dirty="0"/>
              <a:t> not only provides insights, but also </a:t>
            </a:r>
          </a:p>
          <a:p>
            <a:pPr lvl="1">
              <a:defRPr/>
            </a:pPr>
            <a:r>
              <a:rPr lang="en-US" sz="2400" dirty="0"/>
              <a:t>Novel ways to expand the multi-level model framework</a:t>
            </a:r>
          </a:p>
          <a:p>
            <a:pPr lvl="1">
              <a:defRPr/>
            </a:pPr>
            <a:r>
              <a:rPr lang="en-US" sz="2400" dirty="0"/>
              <a:t>Simulation-based methods of estimation (MCMC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jags</a:t>
            </a:r>
            <a:r>
              <a:rPr lang="en-US" sz="2400" dirty="0"/>
              <a:t>, Hamiltonian MC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stan</a:t>
            </a:r>
            <a:r>
              <a:rPr lang="en-US" sz="2400" dirty="0"/>
              <a:t>, etc.)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sz="2400" i="1" dirty="0"/>
              <a:t>(we will take a look at some of this next week!)</a:t>
            </a:r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16E98539-6DA1-46E3-9057-17274061A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1DECDB-6EAE-4C60-82ED-EB3110C7D52A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9" name="Date Placeholder 5">
            <a:extLst>
              <a:ext uri="{FF2B5EF4-FFF2-40B4-BE49-F238E27FC236}">
                <a16:creationId xmlns:a16="http://schemas.microsoft.com/office/drawing/2014/main" id="{E1330670-8554-41E4-BC34-EEA72E876DF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0C9356-400C-4156-8C11-893CECFE990E}" type="datetime1">
              <a:rPr lang="en-US" altLang="en-US" smtClean="0">
                <a:latin typeface="Garamond" panose="02020404030301010803" pitchFamily="18" charset="0"/>
              </a:rPr>
              <a:pPr/>
              <a:t>2/13/2023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681C583-31CC-49B6-9645-335560172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C34B2947-C201-4EC3-BED4-F891E9E46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4738"/>
            <a:ext cx="8229600" cy="4530725"/>
          </a:xfrm>
        </p:spPr>
        <p:txBody>
          <a:bodyPr/>
          <a:lstStyle/>
          <a:p>
            <a:r>
              <a:rPr lang="en-US" altLang="en-US" dirty="0"/>
              <a:t>Today: </a:t>
            </a:r>
          </a:p>
          <a:p>
            <a:pPr lvl="1"/>
            <a:r>
              <a:rPr lang="en-US" altLang="en-US" dirty="0"/>
              <a:t>Shrinkage</a:t>
            </a:r>
          </a:p>
          <a:p>
            <a:pPr lvl="1"/>
            <a:r>
              <a:rPr lang="en-US" altLang="en-US" dirty="0"/>
              <a:t>Review of MLE</a:t>
            </a:r>
          </a:p>
          <a:p>
            <a:pPr lvl="1"/>
            <a:r>
              <a:rPr lang="en-US" altLang="en-US" dirty="0"/>
              <a:t>Crash course in Bayes </a:t>
            </a:r>
          </a:p>
          <a:p>
            <a:pPr lvl="1"/>
            <a:r>
              <a:rPr lang="en-US" altLang="en-US" dirty="0"/>
              <a:t>Normal-Normal Model &amp; Shrinkage</a:t>
            </a:r>
          </a:p>
          <a:p>
            <a:pPr lvl="1"/>
            <a:r>
              <a:rPr lang="en-US" altLang="en-US" dirty="0"/>
              <a:t>MLM’s and Shrinkage</a:t>
            </a:r>
          </a:p>
          <a:p>
            <a:r>
              <a:rPr lang="en-US" altLang="en-US" dirty="0"/>
              <a:t>Project discussion</a:t>
            </a:r>
          </a:p>
          <a:p>
            <a:r>
              <a:rPr lang="en-US" altLang="en-US" dirty="0"/>
              <a:t>After Thanksgiving:</a:t>
            </a:r>
          </a:p>
          <a:p>
            <a:pPr lvl="1"/>
            <a:r>
              <a:rPr lang="en-US" altLang="en-US" dirty="0"/>
              <a:t>A little practical Bayes / MCMC for multi-level models</a:t>
            </a:r>
          </a:p>
          <a:p>
            <a:endParaRPr lang="en-US" altLang="en-US" dirty="0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4363166-0168-4A74-ACC2-6DA52E056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CA7C50-DCD9-42C6-B6EA-B881CA7DD7D4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3493" name="Date Placeholder 4">
            <a:extLst>
              <a:ext uri="{FF2B5EF4-FFF2-40B4-BE49-F238E27FC236}">
                <a16:creationId xmlns:a16="http://schemas.microsoft.com/office/drawing/2014/main" id="{239FC29F-9D22-400E-8798-BA25FB6B9E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9343A-B7CA-4C67-9065-AA07EB87D143}" type="datetime1">
              <a:rPr lang="en-US" altLang="en-US" smtClean="0">
                <a:latin typeface="Garamond" panose="02020404030301010803" pitchFamily="18" charset="0"/>
              </a:rPr>
              <a:pPr/>
              <a:t>2/13/2023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3C8EB316-E589-4AA4-B129-6154DD2F2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12ACA6-944A-4283-A468-D42BAB81419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3EA4033C-53E0-445A-86A4-2AD7BAE4AD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F2BE3C-3D2F-4CBA-9A25-37690C5DA09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A8C7FD0-390E-49D2-8FA9-3D96A2EC8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MLM phenomenon: Shrinkage</a:t>
            </a:r>
          </a:p>
        </p:txBody>
      </p:sp>
      <p:pic>
        <p:nvPicPr>
          <p:cNvPr id="9221" name="Picture 5" descr="radon-means-shrinkge">
            <a:extLst>
              <a:ext uri="{FF2B5EF4-FFF2-40B4-BE49-F238E27FC236}">
                <a16:creationId xmlns:a16="http://schemas.microsoft.com/office/drawing/2014/main" id="{738ADE4D-C8D2-4D30-8D4E-CBD6D171E5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550" y="1052513"/>
            <a:ext cx="5119688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C2A4E7E2-8B01-4850-95B3-11C59587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92225"/>
            <a:ext cx="3232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fitted multilevel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underpredicts high obs’s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overpredicts low ones.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distribution assumptions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underlying lmer() “smooth out”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extreme observations!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Multi-level models provide more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smoothing/shrinkage to groups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with smaller sample sizes (since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there is less evidence that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values should be different from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“grand mean”.)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We’ll talk about </a:t>
            </a:r>
            <a:r>
              <a:rPr lang="en-US" altLang="en-US" sz="1800" b="1" i="1" u="sng"/>
              <a:t>why</a:t>
            </a:r>
            <a:r>
              <a:rPr lang="en-US" altLang="en-US" sz="1800"/>
              <a:t> today…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87C0CEC6-EE0E-423B-A71B-7683D083F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B8200-7598-411E-B043-C5F9A3B6D34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D2EC312D-5DDE-40FC-839E-9C56A91F184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35AB9C-0DCA-4E80-8021-16A01ABD9BD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2AF2454E-DA57-4E66-A0FC-127713C17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Methods of Estimation – How can we systematically construct “good” estimators?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9A89FFD-3E69-47C6-9484-ABBD6613B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229600" cy="485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Several methods have proven useful: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/>
              <a:t>Method of Moments (MoM)</a:t>
            </a:r>
            <a:r>
              <a:rPr lang="en-US" altLang="en-US" sz="2200"/>
              <a:t>: The k</a:t>
            </a:r>
            <a:r>
              <a:rPr lang="en-US" altLang="en-US" sz="2200" baseline="30000"/>
              <a:t>th</a:t>
            </a:r>
            <a:r>
              <a:rPr lang="en-US" altLang="en-US" sz="2200"/>
              <a:t> moment of X is E[X</a:t>
            </a:r>
            <a:r>
              <a:rPr lang="en-US" altLang="en-US" sz="2200" i="1" u="sng" baseline="30000"/>
              <a:t>k</a:t>
            </a:r>
            <a:r>
              <a:rPr lang="en-US" altLang="en-US" sz="2200"/>
              <a:t>].  MoM estimators combine unbiased estimates of moments of 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 u="sng"/>
              <a:t>Least Squares (LS)</a:t>
            </a:r>
            <a:r>
              <a:rPr lang="en-US" altLang="en-US" sz="2200"/>
              <a:t>: Obtained by minimizing squared error 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en-US" sz="2200">
                <a:latin typeface="Symbol" panose="05050102010706020507" pitchFamily="18" charset="2"/>
                <a:sym typeface="Symbol" panose="05050102010706020507" pitchFamily="18" charset="2"/>
              </a:rPr>
              <a:t>	                                   </a:t>
            </a:r>
            <a:r>
              <a:rPr lang="en-US" altLang="en-US" sz="2200"/>
              <a:t>.  Ordinary linear regression!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>
                <a:solidFill>
                  <a:srgbClr val="FF0000"/>
                </a:solidFill>
              </a:rPr>
              <a:t>Maximum likelihood (ML)</a:t>
            </a:r>
            <a:r>
              <a:rPr lang="en-US" altLang="en-US" sz="2200"/>
              <a:t>: The likelihood is the probability of the data we observed.  ML estimators (MLE’s) choose parameter values that maximize the likelihood.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>
                <a:solidFill>
                  <a:srgbClr val="FF0000"/>
                </a:solidFill>
              </a:rPr>
              <a:t>Bayesian Estimation (Bayes)</a:t>
            </a:r>
            <a:r>
              <a:rPr lang="en-US" altLang="en-US" sz="2200"/>
              <a:t>:  Treat the parameters as random variables, and use Bayes’ rule to pick the parameter value most likely, given the data (the “reverse” of ML!)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0C9A2B2B-ECE6-4AA2-8AAD-13E79629EE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989263"/>
            <a:ext cx="2425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C4FA4FE4-59C1-43B6-9777-B19FFEE8A7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167313"/>
            <a:ext cx="5343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51459202-BF0E-4CA0-9AFB-8BCAE7279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C84825-45A5-42F4-B939-2F642B3A0C2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6" name="Date Placeholder 5">
            <a:extLst>
              <a:ext uri="{FF2B5EF4-FFF2-40B4-BE49-F238E27FC236}">
                <a16:creationId xmlns:a16="http://schemas.microsoft.com/office/drawing/2014/main" id="{B76067C3-1BFC-4C8E-8EC1-B8D3882C392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6F8F24-F396-4CC4-825B-778A163A81E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82FB7D0C-F316-407B-B324-3D863B02C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Maximum Likelihood Estimators (MLE’s)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5135CC94-7D0B-4C9C-8868-2AA3F4241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Let X</a:t>
            </a:r>
            <a:r>
              <a:rPr lang="en-US" altLang="en-US" sz="2600" baseline="-25000"/>
              <a:t>1</a:t>
            </a:r>
            <a:r>
              <a:rPr lang="en-US" altLang="en-US" sz="2600"/>
              <a:t>, …,X</a:t>
            </a:r>
            <a:r>
              <a:rPr lang="en-US" altLang="en-US" sz="2600" baseline="-25000"/>
              <a:t>n</a:t>
            </a:r>
            <a:r>
              <a:rPr lang="en-US" altLang="en-US" sz="2600"/>
              <a:t> be an iid sample from f</a:t>
            </a:r>
            <a:r>
              <a:rPr lang="en-US" altLang="en-US" sz="2600" baseline="-25000"/>
              <a:t>X</a:t>
            </a:r>
            <a:r>
              <a:rPr lang="en-US" altLang="en-US" sz="2600"/>
              <a:t>(x;</a:t>
            </a:r>
            <a:r>
              <a:rPr lang="en-US" altLang="en-US" sz="2600">
                <a:latin typeface="cmmi10" panose="020B0604020202020204" pitchFamily="34" charset="0"/>
              </a:rPr>
              <a:t>µ</a:t>
            </a:r>
            <a:r>
              <a:rPr lang="en-US" altLang="en-US" sz="2600"/>
              <a:t>), x</a:t>
            </a:r>
            <a:r>
              <a:rPr lang="en-US" altLang="en-US" sz="2600" baseline="-25000"/>
              <a:t>1</a:t>
            </a:r>
            <a:r>
              <a:rPr lang="en-US" altLang="en-US" sz="2600"/>
              <a:t>, …, x</a:t>
            </a:r>
            <a:r>
              <a:rPr lang="en-US" altLang="en-US" sz="2600" baseline="-25000"/>
              <a:t>n</a:t>
            </a:r>
            <a:r>
              <a:rPr lang="en-US" altLang="en-US" sz="2600"/>
              <a:t> are the observed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</a:t>
            </a:r>
            <a:r>
              <a:rPr lang="en-US" altLang="en-US" sz="2600" i="1" u="sng"/>
              <a:t> likelihood </a:t>
            </a:r>
            <a:r>
              <a:rPr lang="en-US" altLang="en-US" sz="2600"/>
              <a:t>of the sample is the joint density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</a:t>
            </a:r>
            <a:r>
              <a:rPr lang="en-US" altLang="en-US" sz="2600" i="1" u="sng"/>
              <a:t>maximum likelihood estimate</a:t>
            </a:r>
            <a:r>
              <a:rPr lang="en-US" altLang="en-US" sz="2600"/>
              <a:t>              maximizes L(</a:t>
            </a:r>
            <a:r>
              <a:rPr lang="en-US" altLang="en-US" sz="2600">
                <a:latin typeface="cmmi10" panose="020B0604020202020204" pitchFamily="34" charset="0"/>
              </a:rPr>
              <a:t>µ</a:t>
            </a:r>
            <a:r>
              <a:rPr lang="en-US" altLang="en-US" sz="2600"/>
              <a:t>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Strategy: It’s usually (but not always) easier to work with the </a:t>
            </a:r>
            <a:r>
              <a:rPr lang="en-US" altLang="en-US" sz="2600" i="1" u="sng"/>
              <a:t>log likelihood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E120AEA0-C204-4A80-B620-7E302C13325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406650"/>
            <a:ext cx="66087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>
            <a:extLst>
              <a:ext uri="{FF2B5EF4-FFF2-40B4-BE49-F238E27FC236}">
                <a16:creationId xmlns:a16="http://schemas.microsoft.com/office/drawing/2014/main" id="{E7A5DB35-52B1-470E-9ED8-B059B6EF0F3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571875"/>
            <a:ext cx="8747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>
            <a:extLst>
              <a:ext uri="{FF2B5EF4-FFF2-40B4-BE49-F238E27FC236}">
                <a16:creationId xmlns:a16="http://schemas.microsoft.com/office/drawing/2014/main" id="{186F53AA-33D3-4683-9BBD-2895F5A7E3A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054475"/>
            <a:ext cx="3506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976E60D6-829B-4C75-A5F4-EE581BD25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6C0A9E-8842-4EA1-963D-00F44902080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150DE655-FF3D-4313-A3FC-46E3BAB2EA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4315F0-3CE8-44EC-9583-CC21799D8AD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482B7BD-B4EA-49C9-975A-326D68F6C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Pennsylvania, Pre-Midterm Poll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B9766E8B-A959-4E0B-9E2B-CDF724B59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John Fetterman (D) running for election to the US Senate against Mehmet Oz (R)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In a Suffolk University Poll (October 27-30):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457 of 500 voters expressed a preference for Fetterman or Oz.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Of those 457: 233 prefer Fetterman.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In most polling, weights are attached to each response, to adjust the “representativeness” of the response for things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who is likely to be home when survey worker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/>
              <a:t>who refuses to answer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dirty="0" err="1"/>
              <a:t>etc</a:t>
            </a:r>
            <a:endParaRPr lang="en-US" altLang="en-US" sz="22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600" dirty="0"/>
              <a:t>We will ignore weights </a:t>
            </a:r>
            <a:r>
              <a:rPr lang="en-US" altLang="en-US" sz="2600" dirty="0" err="1"/>
              <a:t>etc</a:t>
            </a:r>
            <a:r>
              <a:rPr lang="en-US" altLang="en-US" sz="2600" dirty="0"/>
              <a:t> and treat the 457 as a simple random sample.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11B23DB5-746F-44ED-8914-CF23E7FC1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5EB565-94BA-4BFA-A7CB-1BD87C1A997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1BD4D100-B9C6-4CF0-9C72-5B59E7D4F4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75DD19-E921-4CF0-B1F6-B506DC4EFB6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29C3DBD-577C-413E-8EDF-927156322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Possible models for the data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50E1FE5-9934-4001-956C-4C7378FF3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457 individual Bernoulli coin flips, x</a:t>
            </a:r>
            <a:r>
              <a:rPr lang="en-US" altLang="en-US" baseline="-25000" dirty="0"/>
              <a:t>i</a:t>
            </a:r>
            <a:r>
              <a:rPr lang="en-US" altLang="en-US" dirty="0"/>
              <a:t> = 1 for Fetterman, x</a:t>
            </a:r>
            <a:r>
              <a:rPr lang="en-US" altLang="en-US" baseline="-25000" dirty="0"/>
              <a:t>i </a:t>
            </a:r>
            <a:r>
              <a:rPr lang="en-US" altLang="en-US" dirty="0"/>
              <a:t>= 0 for Oz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457 trials, 233 “successes” (Fetterman voters)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What matters for MLE and SE is </a:t>
            </a:r>
            <a:r>
              <a:rPr lang="en-US" altLang="en-US" i="1" u="sng" dirty="0"/>
              <a:t>shape</a:t>
            </a:r>
            <a:r>
              <a:rPr lang="en-US" altLang="en-US" dirty="0"/>
              <a:t>, not </a:t>
            </a:r>
            <a:r>
              <a:rPr lang="en-US" altLang="en-US" i="1" u="sng" dirty="0"/>
              <a:t>size</a:t>
            </a:r>
            <a:r>
              <a:rPr lang="en-US" altLang="en-US" dirty="0"/>
              <a:t>!</a:t>
            </a:r>
          </a:p>
        </p:txBody>
      </p:sp>
      <p:pic>
        <p:nvPicPr>
          <p:cNvPr id="3" name="Picture 2" descr="\documentclass{article}\pagestyle{empty}&#10;\begin{document}&#10;\[&#10; L_{bin}(p) = { 457 \choose 233 } p^{233}(1-p)^{224}&#10;\]&#10;&#10;\end{document}&#10;" title="IguanaTex Bitmap Display">
            <a:extLst>
              <a:ext uri="{FF2B5EF4-FFF2-40B4-BE49-F238E27FC236}">
                <a16:creationId xmlns:a16="http://schemas.microsoft.com/office/drawing/2014/main" id="{9F961563-40C7-989A-30CE-5926925071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00" y="4343401"/>
            <a:ext cx="5234730" cy="9429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" name="Picture 3" descr="\documentclass{article}\pagestyle{empty}&#10;\begin{document}&#10;\sf&#10;\[&#10; L_{ber}(p) = \prod_{i=1}^{457} p^{x_i} (1-p)^{1-x_i}&#10;  = p^{233}(1-p)^{224}&#10;\]&#10;\end{document}&#10;" title="IguanaTex Bitmap Display">
            <a:extLst>
              <a:ext uri="{FF2B5EF4-FFF2-40B4-BE49-F238E27FC236}">
                <a16:creationId xmlns:a16="http://schemas.microsoft.com/office/drawing/2014/main" id="{ACDDE849-52C7-B089-64C9-106422AC787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75" y="2613025"/>
            <a:ext cx="6827875" cy="102765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5E563E82-0A17-453D-B393-5F1A90444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AC8D4E-BFF4-4994-8A78-14E7C4E62FD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AF79AFA3-F66D-4368-A705-CBA5611ECA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616E85-A4C7-4D0B-9154-4ED224E332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2/13/2023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753312B-25E9-4210-9567-110F455BE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Binomial and Bernoulli Likelihoods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0016FA-B2A0-DC9B-6B64-79AD13B03F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199" y="1084699"/>
            <a:ext cx="5053748" cy="5053748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4612"/>
  <p:tag name="ORIGINALWIDTH" val="2833.896"/>
  <p:tag name="OUTPUTDPI" val="1200"/>
  <p:tag name="LATEXADDIN" val="\documentclass{article}\pagestyle{empty}&#10;\begin{document}&#10;\sl&#10;\begin{eqnarray*}&#10; LL_{ber}(p) &amp; = &amp; \log L_{ber}(p) \\&#10; ~ = ~ \log p^{k}(1-p)^{n-k}&#10; &amp; = &amp; k\log p + (n-k)\log (1-p)&#10;\end{eqnarray*}&#10;\end{document}&#10;"/>
  <p:tag name="IGUANATEXSIZE" val="20"/>
  <p:tag name="IGUANATEXCURSOR" val="211"/>
  <p:tag name="TRANSPARENCY" val="Fals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3.1909"/>
  <p:tag name="ORIGINALWIDTH" val="3091.863"/>
  <p:tag name="OUTPUTDPI" val="1200"/>
  <p:tag name="LATEXADDIN" val="\documentclass{article}\pagestyle{empty}&#10;\begin{document}&#10;\sl&#10;\begin{eqnarray*}&#10; LL_{bin}(p) &amp; = &amp; \log L_{bin}(p) \\&#10; ~ = ~ \log {n \choose k} p^{k}(1-p)^{n-k}&#10; &amp;\propto &amp; k\log p + (n-k)\log (1-p)&#10;\end{eqnarray*}&#10;\end{document}&#10;"/>
  <p:tag name="IGUANATEXSIZE" val="20"/>
  <p:tag name="IGUANATEXCURSOR" val="230"/>
  <p:tag name="TRANSPARENCY" val="Fals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14.323"/>
  <p:tag name="OUTPUTDPI" val="1200"/>
  <p:tag name="LATEXADDIN" val="\documentclass{article}\pagestyle{empty}&#10;\begin{document}&#10;\sl&#10;\begin{eqnarray*}&#10;  k\log p + (n-k)\log (1-p)&#10;\end{eqnarray*}&#10;\end{document}&#10;"/>
  <p:tag name="IGUANATEXSIZE" val="20"/>
  <p:tag name="IGUANATEXCURSOR" val="139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6.4229"/>
  <p:tag name="ORIGINALWIDTH" val="2683.165"/>
  <p:tag name="OUTPUTDPI" val="1200"/>
  <p:tag name="LATEXADDIN" val="\documentclass{article}\pagestyle{empty}&#10;\begin{document}&#10;\sf&#10;\begin{eqnarray*}&#10;0 &amp; = &amp; LL'(p) ~ = ~ \frac{d}{dp} \left[k\log p  + (n-k)\log(1-p)\right] \\&#10; &amp; = &amp; \frac{k}{p} - \frac{n-k}{1-p} ~ = ~ \frac{k - pn}{p(1-p)}&#10;\end{eqnarray*}&#10;\end{document}&#10;"/>
  <p:tag name="IGUANATEXSIZE" val="20"/>
  <p:tag name="IGUANATEXCURSOR" val="252"/>
  <p:tag name="TRANSPARENCY" val="False"/>
  <p:tag name="FILENAME" val=""/>
  <p:tag name="INPUTTYPE" val="0"/>
  <p:tag name="LATEXENGINEID" val="0"/>
  <p:tag name="TEMPFOLDER" val="C:\Users\junke\t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114.361"/>
  <p:tag name="OUTPUTTYPE" val="PNG"/>
  <p:tag name="IGUANATEXVERSION" val="160"/>
  <p:tag name="LATEXADDIN" val="\documentclass{article}&#10;\usepackage{amsmath}&#10;\pagestyle{empty}&#10;\begin{document}&#10;&#10;$\hat p = \frac{k}{n} = \frac{233}{457} = 0.510$&#10;&#10;\end{document}"/>
  <p:tag name="IGUANATEXSIZE" val="20"/>
  <p:tag name="IGUANATEXCURSOR" val="128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1920.51"/>
  <p:tag name="LATEXADDIN" val="\documentclass{article}\pagestyle{empty}&#10;&#10;\begin{document}&#10;\sf&#10;\[&#10; \mathbf{P[B|A]} = \frac{P[A \&amp; B]}{P[A]} &#10;      = \frac{\mathbf{P[A|B]} P[B]}{P[A]}&#10;% = \frac{P[A|B] P[B]}{P[A|B] P[B] + P[A|B^c] P[B^c]}&#10;\]&#10;\end{document}&#10;"/>
  <p:tag name="IGUANATEXSIZE" val="30"/>
  <p:tag name="IGUANATEXCURSOR" val="82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437.57"/>
  <p:tag name="LATEXADDIN" val="\documentclass{article}\pagestyle{empty}&#10;\begin{document}&#10;\begin{eqnarray*}&#10; f(y) &amp; = &amp; \int f(y|x)f(x) dx&#10;\end{eqnarray*}&#10;\end{document}&#10;"/>
  <p:tag name="IGUANATEXSIZE" val="20"/>
  <p:tag name="IGUANATEXCURSOR" val="13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2329.209"/>
  <p:tag name="LATEXADDIN" val="\documentclass{article}\pagestyle{empty}&#10;\begin{document}&#10;\sf&#10;\begin{eqnarray*}&#10; P[B|A] &amp; =&amp;  \frac{P[A\&amp;B]}{P[A]} ~ = ~ \frac{P[A|B]P[B]}{P[A]}\\&#10; &amp; = &amp; \frac{P[A|B]P[B]}{P[A|B]P[B] + P[A|B^c]P[B^c]}&#10;\end{eqnarray*}&#10;\end{document}&#10;"/>
  <p:tag name="IGUANATEXSIZE" val="20"/>
  <p:tag name="IGUANATEXCURSOR" val="23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1918.26"/>
  <p:tag name="LATEXADDIN" val="\documentclass{article}\pagestyle{empty}&#10;\begin{document}&#10;\sf&#10;\begin{eqnarray*}&#10;  f(y|x) &amp; = &amp; \frac{f(x,y)}{f(x)} ~ = ~ \frac{f(x|y)f(y)}{f(x)} \\&#10; &amp; = &amp; \frac{f(x|y)f(y)}{\int f(x|y^*)f(y^*) dy^*}&#10;\end{eqnarray*}&#10;\end{document}&#10;"/>
  <p:tag name="IGUANATEXSIZE" val="20"/>
  <p:tag name="IGUANATEXCURSOR" val="2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1918.26"/>
  <p:tag name="LATEXADDIN" val="\documentclass{article}\pagestyle{empty}&#10;\begin{document}&#10;\sf&#10;\begin{eqnarray*}&#10;  f(y|x) &amp; = &amp; \frac{f(x,y)}{f(x)} ~ = ~ \frac{f(x|y)f(y)}{f(x)} \\&#10; &amp; = &amp; \frac{f(x|y)f(y)}{\int f(x|y^*)f(y^*) dy^*}&#10;\end{eqnarray*}&#10;\end{document}&#10;"/>
  <p:tag name="IGUANATEXSIZE" val="20"/>
  <p:tag name="IGUANATEXCURSOR" val="2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2377.203"/>
  <p:tag name="LATEXADDIN" val="\documentclass{article}\pagestyle{empty}&#10;\begin{document}&#10;\sf&#10;\def\y{\theta}&#10;\def\x{\mbox{data}}&#10;\begin{eqnarray*}&#10;  f(\y|\x) &amp; = &amp; \frac{f(\x,\y)}{f(\x)} ~ = ~ \frac{f(\x|\y)f(\y)}{f(\x)} \\&#10; &amp; = &amp; \frac{f(\x|\y)f(\y)}{\int f(\x|\y^*)f(\y^*) d\y^*}&#10;\end{eqnarray*}&#10;\end{document}&#10;"/>
  <p:tag name="IGUANATEXSIZE" val="20"/>
  <p:tag name="IGUANATEXCURSOR" val="28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2562.43"/>
  <p:tag name="LATEXADDIN" val="\documentclass{article}\pagestyle{empty}&#10;\begin{document}&#10;\sf&#10;\def\y{\theta}&#10;\def\x{\mbox{data}}&#10;\begin{eqnarray*}&#10;  f(\y|\x) &amp; = &amp;  \frac{f(\x|\y)f(\y)}{f(\x)} &#10; ~ \propto ~ f(\x|\y)f(\y)&#10;\end{eqnarray*}&#10;\end{document}&#10;"/>
  <p:tag name="IGUANATEXSIZE" val="20"/>
  <p:tag name="IGUANATEXCURSOR" val="22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9.1564"/>
  <p:tag name="ORIGINALWIDTH" val="2565.429"/>
  <p:tag name="OUTPUTDPI" val="1200"/>
  <p:tag name="LATEXADDIN" val="\documentclass{article}\pagestyle{empty}&#10;\begin{document}&#10;\sf&#10;\begin{itemize}&#10;\item[$\circ$] Density ~~~$f(p|\alpha,\beta) &#10; = \frac{\Gamma(\alpha+\beta)}{\Gamma(\alpha)\Gamma(\beta)}&#10; p^{\alpha-1}(1-p)^{\beta-1}$&#10;\item[$\circ$] Mean ~~~~~$E[p] = \frac{\alpha}{\alpha+\beta}$&#10;\item[$\circ$] Variance ~~Var$(p) &#10; = \frac{\alpha\beta}{(\alpha+\beta)^2(\alpha+\beta+1)}$&#10;\end{itemize}&#10;\end{document}&#10;"/>
  <p:tag name="IGUANATEXSIZE" val="20"/>
  <p:tag name="IGUANATEXCURSOR" val="397"/>
  <p:tag name="TRANSPARENCY" val="False"/>
  <p:tag name="FILENAME" val=""/>
  <p:tag name="INPUTTYPE" val="0"/>
  <p:tag name="LATEXENGINEID" val="0"/>
  <p:tag name="TEMPFOLDER" val="C:\Users\junke\t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261"/>
  <p:tag name="ORIGINALWIDTH" val="1889.764"/>
  <p:tag name="OUTPUTDPI" val="1200"/>
  <p:tag name="LATEXADDIN" val="\documentclass{article}\pagestyle{empty}&#10;\begin{document}&#10;\sf&#10;$f(p|\alpha,\beta) &#10; = \frac{\Gamma(\alpha+\beta)}{\Gamma(\alpha)\Gamma(\beta)}&#10; p^{\alpha-1}(1-p)^{\beta-1}$&#10;\end{document}&#10;"/>
  <p:tag name="IGUANATEXSIZE" val="20"/>
  <p:tag name="IGUANATEXCURSOR" val="187"/>
  <p:tag name="TRANSPARENCY" val="False"/>
  <p:tag name="FILENAME" val=""/>
  <p:tag name="INPUTTYPE" val="0"/>
  <p:tag name="LATEXENGINEID" val="0"/>
  <p:tag name="TEMPFOLDER" val="C:\Users\junke\t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281.965"/>
  <p:tag name="OUTPUTTYPE" val="PNG"/>
  <p:tag name="IGUANATEXVERSION" val="160"/>
  <p:tag name="LATEXADDIN" val="\documentclass{article}\pagestyle{empty}&#10;\begin{document}&#10;\sf&#10;\begin{eqnarray*}&#10; f(p|\mbox{data}) &amp; \propto &amp; L(p) \times 1 &#10;      ~ = ~ p^{233}(1-p)^{224}&#10;\end{eqnarray*}&#10;\end{document}&#10;"/>
  <p:tag name="IGUANATEXSIZE" val="20"/>
  <p:tag name="IGUANATEXCURSOR" val="154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2088"/>
  <p:tag name="ORIGINALWIDTH" val="1925.009"/>
  <p:tag name="OUTPUTTYPE" val="PNG"/>
  <p:tag name="IGUANATEXVERSION" val="160"/>
  <p:tag name="LATEXADDIN" val="\documentclass{article}\pagestyle{empty}&#10;\begin{document}&#10;\sf&#10;\begin{eqnarray*}&#10; &amp;&amp;f(p|\mbox{data}) ~ \propto ~ L(p) \times p^{941}(1-p)^{1007}\\&#10; &amp;&amp;~ = ~ p^{1174}(1-p)^{1231}&#10;\end{eqnarray*}&#10;\end{document}&#10;"/>
  <p:tag name="IGUANATEXSIZE" val="20"/>
  <p:tag name="IGUANATEXCURSOR" val="16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3.877"/>
  <p:tag name="ORIGINALWIDTH" val="3439.07"/>
  <p:tag name="LATEXADDIN" val="\documentclass{article}\pagestyle{empty}&#10;\begin{document}&#10;\sf&#10;\begin{eqnarray*}&#10; f(y|\mu) &amp; = &amp; \frac{1}{\sqrt{2\pi}\sigma}&#10;  e^{-\frac{1}{2\sigma^2}(y-\mu)^2} \\&#10; f(\mu) &amp; = &amp; \frac{1}{\sqrt{2\pi}\tau_0}&#10;  e^{-\frac{1}{2\tau_0^2}(\mu-\mu_0)^2}\\&#10; f(\mu|y) &amp; \propto &amp; f(y|\mu) f(\mu) ~ \propto  ~&#10;  \exp\left\{-\frac12\left[&#10;  \frac{(y-\mu)^2}{\sigma^2} + \frac{(\mu-\mu_0)^2}{\tau_0^2}&#10;  \right]\right\}&#10;\end{eqnarray*}&#10;\end{document}&#10;"/>
  <p:tag name="IGUANATEXSIZE" val="20"/>
  <p:tag name="IGUANATEXCURSOR" val="336"/>
  <p:tag name="TRANSPARENCY" val="True"/>
  <p:tag name="FILENAME" val=""/>
  <p:tag name="LATEXENGINEID" val="0"/>
  <p:tag name="TEMPFOLDER" val="c:\temp\"/>
  <p:tag name="LATEXFORMHEIGHT" val="310.8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4258.717"/>
  <p:tag name="LATEXADDIN" val="\documentclass{article}\pagestyle{empty}&#10;\begin{document}&#10;\sf&#10;\begin{eqnarray*}&#10; \frac{(y-\mu)^2}{\sigma^2} + \frac{(\mu-\mu_0)^2}{\tau_0^2}&#10; &amp; = &amp; \frac{\tau_0^2+\sigma^2}{\tau_0^2\sigma^2} \left[&#10; \mu^2 - \frac{2y\mu\tau_0^2+2\mu\mu_0\sigma^2}{\tau_0^2+\sigma^2}&#10; + \frac{y^2\tau_0^2+\mu_0^2\sigma^2}{\tau_0^2+\sigma^2}&#10; \right]\\&#10; &amp; = &amp; \frac{\tau_0^2+\sigma^2}{\tau_0^2\sigma^2} \left[&#10; \left(\mu - \frac{y\tau_0^2+\mu_0\sigma^2}{\tau_0^2+\sigma^2}\right)^2 &#10; + \mbox{junk}(y,\sigma^2,\mu_0,\tau_0^2)&#10; \right]\\&#10; &amp; = &amp; \frac{1}{\tau_1^2} (\mu - \mu_1)^2 + \mbox{(known junk)}&#10;\end{eqnarray*}&#10;\end{document}&#10;"/>
  <p:tag name="IGUANATEXSIZE" val="20"/>
  <p:tag name="IGUANATEXCURSOR" val="553"/>
  <p:tag name="TRANSPARENCY" val="False"/>
  <p:tag name="FILENAME" val=""/>
  <p:tag name="LATEXENGINEID" val="0"/>
  <p:tag name="TEMPFOLDER" val="c:\temp\"/>
  <p:tag name="LATEXFORMHEIGHT" val="318.85"/>
  <p:tag name="LATEXFORMWIDTH" val="524.3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2998.875"/>
  <p:tag name="LATEXADDIN" val="\documentclass{article}\pagestyle{empty}&#10;\begin{document}&#10;\sf&#10;\begin{eqnarray*}&#10; \tau_1^2 &amp; = &amp; \frac{\tau_0^2\sigma^2}{\tau_0^2+\sigma^2}&#10;  ~ = ~ \frac{1}{1/\sigma^2 + 1/\tau_0^2} \\&#10; \mu_1 &amp; = &amp; \frac{y\tau_0^2+\mu_0\sigma^2}{\tau_0^2+\sigma^2}&#10;  ~ = ~ \left(\frac{\tau_0^2}{\tau_0^2 + \sigma^2}\right) y + &#10;   \left(\frac{\sigma^2}{\tau_0^2+\sigma^2}\right)\mu_0&#10;\end{eqnarray*}&#10;\end{document}&#10;"/>
  <p:tag name="IGUANATEXSIZE" val="20"/>
  <p:tag name="IGUANATEXCURSOR" val="20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2998.875"/>
  <p:tag name="LATEXADDIN" val="\documentclass{article}\pagestyle{empty}&#10;\begin{document}&#10;\sf&#10;\begin{eqnarray*}&#10; \tau_1^2 &amp; = &amp; \frac{\tau_0^2\sigma^2}{\tau_0^2+\sigma^2}&#10;  ~ = ~ \frac{1}{1/\sigma^2 + 1/\tau_0^2} \\&#10; \mu_1 &amp; = &amp; \frac{y\tau_0^2+\mu_0\sigma^2}{\tau_0^2+\sigma^2}&#10;  ~ = ~ \left(\frac{\tau_0^2}{\tau_0^2 + \sigma^2}\right) y + &#10;   \left(\frac{\sigma^2}{\tau_0^2+\sigma^2}\right)\mu_0&#10;\end{eqnarray*}&#10;\end{document}&#10;"/>
  <p:tag name="IGUANATEXSIZE" val="20"/>
  <p:tag name="IGUANATEXCURSOR" val="20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981.6273"/>
  <p:tag name="LATEXADDIN" val="\documentclass{article}&#10;\usepackage{amsmath}&#10;\pagestyle{empty}&#10;\begin{document}&#10;&#10;$\sum_{i=1}^n (Y_i - E[Y_i])^2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4258.717"/>
  <p:tag name="LATEXADDIN" val="\documentclass{article}\pagestyle{empty}&#10;\begin{document}&#10;\sf&#10;\begin{eqnarray*}&#10; \frac{(y-\mu)^2}{\sigma^2} + \frac{(\mu-\mu_0)^2}{\tau_0^2}&#10; &amp; = &amp; \frac{\tau_0^2+\sigma^2}{\tau_0^2\sigma^2} \left[&#10; \mu^2 - \frac{2y\mu\tau_0^2+2\mu\mu_0\sigma^2}{\tau_0^2+\sigma^2}&#10; + \frac{y^2\tau_0^2+\mu_0^2\sigma^2}{\tau_0^2+\sigma^2}&#10; \right]\\&#10; &amp; = &amp; \frac{\tau_0^2+\sigma^2}{\tau_0^2\sigma^2} \left[&#10; \left(\mu - \frac{y\tau_0^2+\mu_0\sigma^2}{\tau_0^2+\sigma^2}\right)^2 &#10; + \mbox{junk}(y,\sigma^2,\mu_0,\tau_0^2)&#10; \right]\\&#10; &amp; = &amp; \frac{1}{\tau_1^2} (\mu - \mu_1)^2 + \mbox{(known junk)}&#10;\end{eqnarray*}&#10;\end{document}&#10;"/>
  <p:tag name="IGUANATEXSIZE" val="20"/>
  <p:tag name="IGUANATEXCURSOR" val="553"/>
  <p:tag name="TRANSPARENCY" val="False"/>
  <p:tag name="FILENAME" val=""/>
  <p:tag name="LATEXENGINEID" val="0"/>
  <p:tag name="TEMPFOLDER" val="c:\temp\"/>
  <p:tag name="LATEXFORMHEIGHT" val="318.85"/>
  <p:tag name="LATEXFORMWIDTH" val="524.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8.6614"/>
  <p:tag name="ORIGINALWIDTH" val="3622.047"/>
  <p:tag name="LATEXADDIN" val="\documentclass{article}\pagestyle{empty}&#10;\begin{document}&#10;\sf&#10;\let\bar\overline&#10;\begin{eqnarray*}&#10; p(y_1,\ldots,y_n|\mu) &amp; = &amp; N(y_1,\ldots,y_n|\mu,\sigma^2)&#10; ~ = ~ \prod_{i=1}^n \frac{1}{\sqrt{2\pi}\sigma}&#10; e^{-\frac{1}{2\sigma^2}(y_i-\mu)^2} \\&#10; &amp; \propto &amp; N(\bar y|\mu,\sigma^2/n) ~ \equiv ~ &#10; \frac{1}{\sqrt{2\pi\sigma^2/n}} e^{-\frac{1}{2\sigma^2/n}&#10; (\bar y - \mu)^2}&#10;\end{eqnarray*}\end{document}&#10;"/>
  <p:tag name="IGUANATEXSIZE" val="20"/>
  <p:tag name="IGUANATEXCURSOR" val="268"/>
  <p:tag name="TRANSPARENCY" val="True"/>
  <p:tag name="FILENAME" val=""/>
  <p:tag name="LATEXENGINEID" val="0"/>
  <p:tag name="TEMPFOLDER" val="c:\temp\"/>
  <p:tag name="LATEXFORMHEIGHT" val="318.85"/>
  <p:tag name="LATEXFORMWIDTH" val="443.4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1.9197"/>
  <p:tag name="ORIGINALWIDTH" val="3416.573"/>
  <p:tag name="LATEXADDIN" val="\documentclass{article}\pagestyle{empty}&#10;\begin{document}&#10;\sf&#10;\let\bar\overline&#10;\begin{eqnarray*}&#10; \tau_n^2 &amp; = &amp; \frac{1}{1/\sigma^2_n + 1/\tau_0^2} ~ = ~ &#10;  \frac{1}{n/\sigma^2 + 1/\tau_0^2} \\&#10; \mu_n &amp; = &amp; \frac{\bar y/\sigma^2_n + \mu_0/\tau_0^2}{1/\sigma^2_n +&#10;  1/\tau_0^2}&#10;  ~ = ~  \left(\frac{\tau_0^2}{\tau_0^2 + \sigma^2/n}\right) \bar y + &#10;   \left(\frac{\sigma^2/n}{\tau_0^2+\sigma^2/n}\right)\mu_0&#10;\end{eqnarray*}&#10;&#10;\end{document}&#10;"/>
  <p:tag name="IGUANATEXSIZE" val="20"/>
  <p:tag name="IGUANATEXCURSOR" val="347"/>
  <p:tag name="TRANSPARENCY" val="False"/>
  <p:tag name="FILENAME" val=""/>
  <p:tag name="LATEXENGINEID" val="0"/>
  <p:tag name="TEMPFOLDER" val="c:\temp\"/>
  <p:tag name="LATEXFORMHEIGHT" val="318.85"/>
  <p:tag name="LATEXFORMWIDTH" val="517.6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304.462"/>
  <p:tag name="LATEXADDIN" val="\documentclass{article}\pagestyle{empty}&#10;\begin{document}&#10;\sf&#10;\[&#10;\mu_n  ~ = ~  \left(\frac{\tau_0^2}{\tau_0^2 + \sigma^2/n}\right) \bar y + &#10;  \left(\frac{\sigma^2/n}{\tau_0^2+\sigma^2/n}\right)\mu_0&#10;\]&#10;\end{document}&#10;"/>
  <p:tag name="IGUANATEXSIZE" val="20"/>
  <p:tag name="IGUANATEXCURSOR" val="13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545.1818"/>
  <p:tag name="LATEXADDIN" val="\documentclass{article}\pagestyle{empty}&#10;\begin{document}&#10;\sf&#10;\[ &#10;       \frac{\tau_0^2}{\tau_0^2 + \sigma^2/n}&#10;\]&#10;\end{document}&#10;"/>
  <p:tag name="IGUANATEXSIZE" val="20"/>
  <p:tag name="IGUANATEXCURSOR" val="1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&#10;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29.7338"/>
  <p:tag name="LATEXADDIN" val="\documentclass{article}&#10;\usepackage{amsmath}&#10;\pagestyle{empty}&#10;\begin{document}&#10;&#10;$\mu_n&#10;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5.99173"/>
  <p:tag name="LATEXADDIN" val="\documentclass{article}&#10;\usepackage{amsmath}&#10;\pagestyle{empty}&#10;\begin{document}&#10;&#10;$\overline y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9.115"/>
  <p:tag name="LATEXADDIN" val="\documentclass{article}&#10;\usepackage{amsmath}&#10;\pagestyle{empty}&#10;\begin{document}&#10;&#10;$\mu_1~~~~\mu_2~~~~\ldots~~~~\mu_J$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970.754"/>
  <p:tag name="LATEXADDIN" val="\documentclass{article}\pagestyle{empty}&#10;\begin{document}&#10;\sf&#10;\[&#10;        LL(\theta) = \log L(\theta) = \sum_{i=1}^n \log f(x_i;~\theta)~.&#10;\]&#10;&#10;\end{document}&#10;"/>
  <p:tag name="IGUANATEXSIZE" val="20"/>
  <p:tag name="IGUANATEXCURSOR" val="1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74.4282"/>
  <p:tag name="LATEXADDIN" val="\documentclass{article}&#10;\usepackage{amsmath}&#10;\pagestyle{empty}&#10;\begin{document}&#10;&#10;$y_{1} y_{2} \ldots y_{n_1}$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27.4091"/>
  <p:tag name="LATEXADDIN" val="\documentclass{article}&#10;\usepackage{amsmath}&#10;\pagestyle{empty}&#10;\begin{document}&#10;&#10;$y_{n_{J-1}+1}  \ldots y_{n}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646.4192"/>
  <p:tag name="LATEXADDIN" val="\documentclass{article}&#10;\usepackage{amsmath}&#10;\pagestyle{empty}&#10;\begin{document}&#10;&#10;$y_{n_1+1}  \ldots y_{n_2}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1987"/>
  <p:tag name="ORIGINALWIDTH" val="1810.274"/>
  <p:tag name="OUTPUTTYPE" val="PNG"/>
  <p:tag name="IGUANATEXVERSION" val="160"/>
  <p:tag name="LATEXADDIN" val="\documentclass{article}\pagestyle{empty}&#10;\begin{document}&#10;\sf&#10;\begin{eqnarray*}&#10; \mbox{Prior:~ }&#10;            \mu_j &amp; \stackrel{iid}{\sim} &amp; N(\mu_0,\tau_0^2)&#10; \\&#10; \mbox{Likelihood: }&#10; y_{i} &amp; \stackrel{indep}{\sim} &amp; N(\mu_{j[i]},\sigma^2)&#10;\end{eqnarray*}&#10;\end{document}&#10;"/>
  <p:tag name="IGUANATEXSIZE" val="20"/>
  <p:tag name="IGUANATEXCURSOR" val="229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.1987"/>
  <p:tag name="ORIGINALWIDTH" val="1716.535"/>
  <p:tag name="OUTPUTTYPE" val="PNG"/>
  <p:tag name="IGUANATEXVERSION" val="160"/>
  <p:tag name="LATEXADDIN" val="\documentclass{article}\pagestyle{empty}&#10;\begin{document}&#10;\sf&#10;\begin{eqnarray*}&#10; \mbox{Level 2:~ }&#10;            \mu_j &amp; \stackrel{iid}{\sim} &amp; N(\mu_0,\tau_0^2)&#10;% \mbox{ ~~~~(prior)}&#10; \\&#10; \mbox{Level 1: }&#10; y_{i} &amp; \stackrel{indep}{\sim} &amp; N(\mu_{j[i]},\sigma^2)&#10;% \mbox{ ~~~~(likelihood)}&#10;\end{eqnarray*}&#10;\end{document}&#10;"/>
  <p:tag name="IGUANATEXSIZE" val="20"/>
  <p:tag name="IGUANATEXCURSOR" val="250"/>
  <p:tag name="TRANSPARENCY" val="False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722.9096"/>
  <p:tag name="LATEXADDIN" val="\documentclass{article}&#10;\usepackage{amsmath}&#10;\pagestyle{empty}&#10;\begin{document}&#10;&#10;$y_{11} y_{12} \ldots y_{1n_1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25.1594"/>
  <p:tag name="LATEXADDIN" val="\documentclass{article}&#10;\usepackage{amsmath}&#10;\pagestyle{empty}&#10;\begin{document}&#10;&#10;$y_{21} y_{22} \ldots y_{2n_2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31.1586"/>
  <p:tag name="LATEXADDIN" val="\documentclass{article}&#10;\usepackage{amsmath}&#10;\pagestyle{empty}&#10;\begin{document}&#10;&#10;$y_{I1} y_{I2} \ldots y_{In_I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65.617"/>
  <p:tag name="LATEXADDIN" val="\documentclass{article}&#10;\usepackage{amsmath}&#10;\pagestyle{empty}&#10;\begin{document}&#10;&#10;$\mu_1~~~~\mu_2~~~~\ldots~~~~\mu_I$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1841"/>
  <p:tag name="ORIGINALWIDTH" val="3262.842"/>
  <p:tag name="LATEXADDIN" val="\documentclass{article}\pagestyle{empty}&#10;\begin{document}&#10;\sf&#10;\begin{eqnarray*}&#10;  L(\theta) &amp; = &amp; f(x_1, \ldots, x_n;~ \theta) &#10;  ~ = ~ f(x_1;~\theta) f(x_2;~\theta) \cdots f(x_n;~\theta) \\&#10;  &amp; = &amp; \prod_{i=1}^n f(x_i;~\theta)&#10;\end{eqnarray*}&#10;&#10;\end{document}&#10;"/>
  <p:tag name="IGUANATEXSIZE" val="20"/>
  <p:tag name="IGUANATEXCURSOR" val="26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548.181"/>
  <p:tag name="LATEXADDIN" val="\documentclass{article}\pagestyle{empty}&#10;\begin{document}&#10;\sf&#10;\[&#10;\mu_i^{post}  ~ = ~  \left(\frac{\tau_0^2}{\tau_0^2 + \sigma^2/n_i}\right) \bar y_i + &#10;  \left(\frac{\sigma^2/n_i}{\tau_0^2+\sigma^2/n_i}\right)\mu_0&#10;\]&#10;\end{document}&#10;"/>
  <p:tag name="IGUANATEXSIZE" val="20"/>
  <p:tag name="IGUANATEXCURSOR" val="23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1950.506"/>
  <p:tag name="LATEXADDIN" val="\documentclass{article}\pagestyle{empty}&#10;\begin{document}&#10;\sf&#10;\begin{eqnarray*}&#10;\mu_i^{post}  &amp; = &amp;  \left(\frac{\tau_0^2}{\tau_0^2 + \sigma^2/n_i}\right) \bar y_i &#10;\\ &amp; &amp; ~~~~~~ + &#10;  \left(\frac{\sigma^2/n_i}{\tau_0^2+\sigma^2/n_i}\right)\mu_0&#10;\end{eqnarray*}&#10;\end{document}&#10;"/>
  <p:tag name="IGUANATEXSIZE" val="20"/>
  <p:tag name="IGUANATEXCURSOR" val="276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98.98764"/>
  <p:tag name="LATEXADDIN" val="\documentclass{article}&#10;\usepackage{amsmath}&#10;\pagestyle{empty}&#10;\begin{document}&#10;&#10;$\bar y_1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1.9872"/>
  <p:tag name="LATEXADDIN" val="\documentclass{article}&#10;\usepackage{amsmath}&#10;\pagestyle{empty}&#10;\begin{document}&#10;&#10;$\bar y_2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3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4.237"/>
  <p:tag name="LATEXADDIN" val="\documentclass{article}&#10;\usepackage{amsmath}&#10;\pagestyle{empty}&#10;\begin{document}&#10;&#10;$\bar y_4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1.9872"/>
  <p:tag name="LATEXADDIN" val="\documentclass{article}&#10;\usepackage{amsmath}&#10;\pagestyle{empty}&#10;\begin{document}&#10;&#10;$\bar y_5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6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5.7368"/>
  <p:tag name="LATEXADDIN" val="\documentclass{article}&#10;\usepackage{amsmath}&#10;\pagestyle{empty}&#10;\begin{document}&#10;&#10;$\bar y_7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8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00.7124"/>
  <p:tag name="LATEXADDIN" val="\documentclass{article}&#10;\usepackage{amsmath}&#10;\pagestyle{empty}&#10;\begin{document}&#10;&#10;$\hat\theta_{MLE}&#10;$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9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1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2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3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4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5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6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53.4684"/>
  <p:tag name="LATEXADDIN" val="\documentclass{article}&#10;\usepackage{amsmath}&#10;\pagestyle{empty}&#10;\begin{document}&#10;&#10;$\mu^{post}_7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8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193.101"/>
  <p:tag name="LATEXADDIN" val="\documentclass{article}\pagestyle{empty}&#10;\begin{document}&#10;\sf&#10;\[&#10;        L(\hat\theta_{MLE})\geq L(\theta) ~~~\forall~\theta&#10;\]&#10;\end{document}&#10;"/>
  <p:tag name="IGUANATEXSIZE" val="20"/>
  <p:tag name="IGUANATEXCURSOR" val="14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9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60.292"/>
  <p:tag name="OUTPUTTYPE" val="PNG"/>
  <p:tag name="IGUANATEXVERSION" val="160"/>
  <p:tag name="LATEXADDIN" val="\documentclass{article}\pagestyle{empty}&#10;\begin{document}&#10;\[&#10; L_{bin}(p) = { 457 \choose 233 } p^{233}(1-p)^{224}&#10;\]&#10;&#10;\end{document}&#10;"/>
  <p:tag name="IGUANATEXSIZE" val="20"/>
  <p:tag name="IGUANATEXCURSOR" val="112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2.2047"/>
  <p:tag name="ORIGINALWIDTH" val="2405.699"/>
  <p:tag name="OUTPUTTYPE" val="PNG"/>
  <p:tag name="IGUANATEXVERSION" val="160"/>
  <p:tag name="LATEXADDIN" val="\documentclass{article}\pagestyle{empty}&#10;\begin{document}&#10;\sf&#10;\[&#10; L_{ber}(p) = \prod_{i=1}^{457} p^{x_i} (1-p)^{1-x_i}&#10;  = p^{233}(1-p)^{224}&#10;\]&#10;\end{document}&#10;"/>
  <p:tag name="IGUANATEXSIZE" val="20"/>
  <p:tag name="IGUANATEXCURSOR" val="140"/>
  <p:tag name="TRANSPARENCY" val="Fals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4092</TotalTime>
  <Words>1761</Words>
  <Application>Microsoft Office PowerPoint</Application>
  <PresentationFormat>On-screen Show (4:3)</PresentationFormat>
  <Paragraphs>353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cmr7</vt:lpstr>
      <vt:lpstr>cmsy10orig</vt:lpstr>
      <vt:lpstr>cmmi10</vt:lpstr>
      <vt:lpstr>cmmi9</vt:lpstr>
      <vt:lpstr>cmex10</vt:lpstr>
      <vt:lpstr>Wingdings</vt:lpstr>
      <vt:lpstr>cmsy5</vt:lpstr>
      <vt:lpstr>Arial</vt:lpstr>
      <vt:lpstr>cmr9</vt:lpstr>
      <vt:lpstr>cmsy10</vt:lpstr>
      <vt:lpstr>cmmi7</vt:lpstr>
      <vt:lpstr>cmmi6</vt:lpstr>
      <vt:lpstr>cmr6</vt:lpstr>
      <vt:lpstr>cmmi5</vt:lpstr>
      <vt:lpstr>cmssi10</vt:lpstr>
      <vt:lpstr>Calibri</vt:lpstr>
      <vt:lpstr>Cambria Math</vt:lpstr>
      <vt:lpstr>Courier New</vt:lpstr>
      <vt:lpstr>cmr5</vt:lpstr>
      <vt:lpstr>cmss8</vt:lpstr>
      <vt:lpstr>Symbol</vt:lpstr>
      <vt:lpstr>cmr10</vt:lpstr>
      <vt:lpstr>Garamond</vt:lpstr>
      <vt:lpstr>cmss10</vt:lpstr>
      <vt:lpstr>cmsl10</vt:lpstr>
      <vt:lpstr>Edge</vt:lpstr>
      <vt:lpstr>36-617: Applied Linear Models </vt:lpstr>
      <vt:lpstr>Announcements</vt:lpstr>
      <vt:lpstr>Outline</vt:lpstr>
      <vt:lpstr>An MLM phenomenon: Shrinkage</vt:lpstr>
      <vt:lpstr>Methods of Estimation – How can we systematically construct “good” estimators?</vt:lpstr>
      <vt:lpstr>Maximum Likelihood Estimators (MLE’s)</vt:lpstr>
      <vt:lpstr>Pennsylvania, Pre-Midterm Poll</vt:lpstr>
      <vt:lpstr>Possible models for the data</vt:lpstr>
      <vt:lpstr>Binomial and Bernoulli Likelihoods</vt:lpstr>
      <vt:lpstr>Finding the MLE…</vt:lpstr>
      <vt:lpstr>MLE: Point Estimate</vt:lpstr>
      <vt:lpstr>Bayes’ Rule (a.k.a. Bayes’ Theorem)</vt:lpstr>
      <vt:lpstr>Conditional probability &amp; conditional density</vt:lpstr>
      <vt:lpstr>Bayes’ Theorem for Data</vt:lpstr>
      <vt:lpstr>Bayes’ Theorem for Data</vt:lpstr>
      <vt:lpstr>Back to 2022 PA pre-midterm poll</vt:lpstr>
      <vt:lpstr>Some Beta Densities</vt:lpstr>
      <vt:lpstr>Some Beta Densities</vt:lpstr>
      <vt:lpstr>Choosing prior parameters…</vt:lpstr>
      <vt:lpstr>If ®=1 and ¯=1…</vt:lpstr>
      <vt:lpstr>If ®=942, ¯=1008…</vt:lpstr>
      <vt:lpstr>Normal Model: Estimate ¹, with ¾2 Known, One Observation y » N(¹,¾2)</vt:lpstr>
      <vt:lpstr>PowerPoint Presentation</vt:lpstr>
      <vt:lpstr>PowerPoint Presentation</vt:lpstr>
      <vt:lpstr>n Observations yi » N(¹,¾2)</vt:lpstr>
      <vt:lpstr>Normal Mean, Example</vt:lpstr>
      <vt:lpstr>Minnesota Radon Example</vt:lpstr>
      <vt:lpstr>Minnesota Radon Example</vt:lpstr>
      <vt:lpstr>Minnesota Radon Example</vt:lpstr>
      <vt:lpstr>MLM’s and Shrinkage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244</cp:revision>
  <cp:lastPrinted>2017-11-07T17:54:19Z</cp:lastPrinted>
  <dcterms:created xsi:type="dcterms:W3CDTF">2010-08-21T13:04:59Z</dcterms:created>
  <dcterms:modified xsi:type="dcterms:W3CDTF">2023-02-13T18:54:05Z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