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8" r:id="rId3"/>
    <p:sldId id="257" r:id="rId4"/>
    <p:sldId id="283" r:id="rId5"/>
    <p:sldId id="285" r:id="rId6"/>
    <p:sldId id="261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59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6" r:id="rId28"/>
    <p:sldId id="277" r:id="rId29"/>
    <p:sldId id="279" r:id="rId30"/>
    <p:sldId id="280" r:id="rId31"/>
    <p:sldId id="281" r:id="rId32"/>
    <p:sldId id="273" r:id="rId33"/>
    <p:sldId id="275" r:id="rId34"/>
    <p:sldId id="274" r:id="rId35"/>
    <p:sldId id="282" r:id="rId3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cmbx10" panose="020B0604020202020204"/>
      <p:regular r:id="rId44"/>
    </p:embeddedFont>
    <p:embeddedFont>
      <p:font typeface="cmex10" panose="020B0604020202020204"/>
      <p:regular r:id="rId45"/>
    </p:embeddedFont>
    <p:embeddedFont>
      <p:font typeface="cmmi10" panose="020B0604020202020204"/>
      <p:regular r:id="rId46"/>
    </p:embeddedFont>
    <p:embeddedFont>
      <p:font typeface="cmmi7" panose="020B0604020202020204"/>
      <p:regular r:id="rId47"/>
    </p:embeddedFont>
    <p:embeddedFont>
      <p:font typeface="cmr10" panose="020B0604020202020204"/>
      <p:regular r:id="rId48"/>
    </p:embeddedFont>
    <p:embeddedFont>
      <p:font typeface="cmr7" panose="020B0604020202020204"/>
      <p:regular r:id="rId49"/>
    </p:embeddedFont>
    <p:embeddedFont>
      <p:font typeface="cmss10" panose="020B0604020202020204"/>
      <p:regular r:id="rId50"/>
    </p:embeddedFont>
    <p:embeddedFont>
      <p:font typeface="cmsy10" panose="020B0604020202020204"/>
      <p:regular r:id="rId51"/>
    </p:embeddedFont>
    <p:embeddedFont>
      <p:font typeface="CMSY10ORIG" panose="020B0604020202020204"/>
      <p:regular r:id="rId52"/>
    </p:embeddedFont>
    <p:embeddedFont>
      <p:font typeface="cmsy7" panose="020B0604020202020204"/>
      <p:regular r:id="rId53"/>
    </p:embeddedFont>
    <p:embeddedFont>
      <p:font typeface="Garamond" panose="02020404030301010803" pitchFamily="18" charset="0"/>
      <p:regular r:id="rId54"/>
      <p:bold r:id="rId55"/>
      <p:italic r:id="rId56"/>
    </p:embeddedFont>
  </p:embeddedFontLst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76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BB1208D-F9DD-40F1-B079-BB49323B2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25EF8E-571E-4CD1-8E9A-2D6A00727F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60EB3F-D820-4C10-A568-A9399E6A42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30728D-3F64-4942-8C1E-249F41C3C0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BC4E8-9B4B-4310-BE87-0B3362ACB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90A71F0-7C90-475D-8359-20AD024F24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A2ECE9-D740-42DA-9571-0E07260ACA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35D005-8291-4F92-A5C1-48DD266922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95CB19-687E-4627-A17F-CE8F9609E4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A43641F-713D-4D9B-9141-FDB0288C06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D5FF441-7D59-4F52-AF2C-05779D2E6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96DA3F81-9E1B-4115-B733-DE4B78224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E083C8B-036E-4737-B9B3-1CEAE501F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7405D-8B4E-42F9-B69D-5A7D05D81B25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95D9C9-D336-4378-8A78-E0E5F3DC1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0E25F91-8EF5-457F-86BF-9B65EC654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186911E-E44E-4939-BDF2-8E10607AB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BCC08B-A381-4D62-AF64-A1AAB6C73B40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97FE6A1-455B-46CE-8893-BAC0986AF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F2AF12D-A4A5-4FFA-AE9A-0B816B432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63E4100-21D0-4FEB-9CCB-FD9D96B32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C90F2-CA8F-47B8-A4D6-D79B51851FB3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F7FF365-D78F-4CFE-A193-7104C0C51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1F83091-F96B-4993-B85E-22C1D36F2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A84E805-E72A-4B80-92D1-B226FAF88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6191C1-D6AA-418E-9A54-2B0FC89F0E82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08256AD-8A7D-4F65-889D-8C645A83F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0E64C27-2EA1-4397-9AFA-057833CBA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5E9F3F-5806-4774-A5B2-6FC802AA6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4AF2C3-68A2-4BF9-9331-1A43029F85FA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61194FC-FB93-48A5-8A80-5AF614135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6F4765-45CF-46B8-80B9-257FAC74E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D804314-83AD-4147-9635-EA9ABC4E8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FF701-A3AF-4761-9F9C-A493413D65B6}" type="slidenum">
              <a:rPr lang="en-US" altLang="en-US" sz="130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04C92B1-25A4-49C8-A923-3308EC5F1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3E43729-4EEE-4E26-A1A4-4A4D79D01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B564532-0371-4473-AB7F-2A62CC170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7CFFE-64AF-4F8F-A23C-6653B848E258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A91A394-1D60-437E-805C-BB1E81AEB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4B88475-2781-43EB-98B1-6FF873C66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596A881-A7E1-4AFA-9E66-5810DC4942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DFAFA9-D515-4AEA-A1A6-108E2ABD963F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977F07-5941-4C9E-A81E-6CFF55F48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D27BD7A-F527-4FEA-A0E1-8521D9E60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CA2FFDA-C2E8-4819-9850-2EE3395D1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60809-5192-4296-B448-1581C7CC5AA9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584C53F-9D32-45D4-9BA4-8BAC54AF0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7228428-1F1D-49D7-8F8F-C1A0F2A04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0997D2B-7715-4E92-8A8B-6A7B5A2E2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2AD665-FA14-49B6-9980-FE5CB91B4AD5}" type="slidenum">
              <a:rPr lang="en-US" altLang="en-US" sz="130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49FE331-48E3-4B89-860F-DE602A3A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71FAA3E-7FAE-40E1-933A-CC189B4DB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92E068E-9D16-4624-844D-D58F3B57B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9A61E9-0047-498B-BB44-082D4390FED7}" type="slidenum">
              <a:rPr lang="en-US" altLang="en-US" sz="130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8B11AA5-0284-4D4F-8028-B6443C841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AB99F63-E586-47E7-B6D7-A2103109E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D8EE233-2B0B-408D-9105-A788B6948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FEF3E-A1D2-44EC-8347-1AF8019B1A89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4578DFE-6151-4983-915C-9AEF0F49D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A8BDEA1-A18E-4802-8F09-FE79EB7C2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947939E-B43B-4DE1-90D5-B575CBCC0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458687-9BE8-4F6F-B59E-1D8E76A5062E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8BE5DD-BC18-4910-8EA9-7950818DD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DA6F550-18B7-4A52-874E-A5E1D60CD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7D38DE-4F8A-47D5-BDDE-20FECC5CA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D07EA-FE25-4978-88E2-783ACC704FE0}" type="slidenum">
              <a:rPr lang="en-US" altLang="en-US" sz="1300"/>
              <a:pPr>
                <a:spcBef>
                  <a:spcPct val="0"/>
                </a:spcBef>
              </a:pPr>
              <a:t>32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A18449F-013F-4597-B80C-03AA77AF4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0D2F0C7-1EFE-4F76-B722-9CA93314F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6C929BB-2A5E-482E-84B6-F28EED794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EBEB0-C9CD-4DA5-8768-DC7DFC544F97}" type="slidenum">
              <a:rPr lang="en-US" altLang="en-US" sz="1300"/>
              <a:pPr>
                <a:spcBef>
                  <a:spcPct val="0"/>
                </a:spcBef>
              </a:pPr>
              <a:t>33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D2B39AF-3EDE-43CD-B73F-378CD29D8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F52AD71-55D4-4401-8E21-FF09EA22D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BE6743A-89D6-417B-AB40-D71794E83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E7A02-2842-495B-B564-F6A0136B26F8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9753C-5380-41C9-925E-50CFBA06F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FE42458-299B-49E4-A7B6-7FFA21104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CD8EE233-2B0B-408D-9105-A788B6948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FEF3E-A1D2-44EC-8347-1AF8019B1A89}" type="slidenum">
              <a:rPr lang="en-US" altLang="en-US" sz="1300"/>
              <a:pPr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4578DFE-6151-4983-915C-9AEF0F49D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A8BDEA1-A18E-4802-8F09-FE79EB7C2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7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04E61E2-F297-4DE5-9BFB-72D4B2D10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87F263-6D16-46F2-8FBF-D2A33A53211B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2041112-365C-4BFC-8DE6-C69F0C8F5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DA2135F-5F2B-4978-A2A5-F9AE78FE0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B565DF1-1846-48FB-839D-AD6D98BF7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C77F78-0B13-482B-8C82-FAE3530467FC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56DB5E6-68B3-44DA-8EFC-D735C8E51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B7F6993-BF8D-4379-BA57-0B8F65AA4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08A4C63-7D6B-4693-94DF-35D271A32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8F29C-C0E3-4F9D-985B-CD5A7F81EA4E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C112C05-7957-403A-A059-2D61D5544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9D27BE9-9CDA-473C-8C7B-32683EC21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2746DBC-123C-43A2-99CB-6BD54983E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59E30-C91E-44D0-A2B4-FB9FBBEA7A9D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F9BFBF2-19A1-4358-A613-9CB313AFC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3A64DD7-DD5A-4481-B085-36EA02230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FCA6279-D098-40F6-BCF8-9BE21E49F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3C921-8992-4D3A-BE6F-C50D7564609C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CD75DA1-4B2F-4D08-BC9D-FBC1CADD8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663E62D-C078-4F9E-967A-EB516E578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03ED910-9BD0-42BE-B747-8EC5AF931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0530FB-29A1-4C47-A380-0D181590EC9D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9980EF5-8929-4A56-817B-B152A7947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68CCB16-1807-4BA9-BE69-0ECC51BE9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80549A9-A367-4C9A-B960-36445AC1E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A284A-A485-4F07-9FD2-FE8C955CAE6C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6249F4A-2518-4E31-BEC7-DA72C1D2A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400C686-6552-4E3C-8300-BEC6DE68F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A0D1151-1232-4DC9-A529-374EEAC6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B76CD4B-43FD-4983-84B0-40EF9C081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D68F06-BDBB-4718-AA53-D03A9D4FD1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A4682A-9EB3-4E14-B7C2-CED8738AE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3DDA9E8-4740-4B12-A6FC-B6ABF941E4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926312-68D8-4137-BF89-752CAE32E8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0672-06E8-4BB5-9102-70111EB10126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C3C59-0161-4A85-B835-44A00131A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1B824-01D4-4F00-A248-9AB9AD86F1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D15BA-20A6-4227-9723-EB79EDAEDF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019032-B010-4940-B0D6-7C92375AB0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390E-84C1-4FEA-9562-2BAF198236F9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5665F-0C49-4332-A4C2-29B2A31712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9B6E3-874B-4290-B363-6B3DCC2925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E821-9D87-4915-95BE-A4C7B10E5C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FAC1B4-A72D-48F6-87E3-C56C276AE7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3A7A-D474-47A6-BB1D-C1B7621FC0DB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CD644-4A7C-4B6F-A4A6-C72E35E088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556C3-8306-4D39-A604-69586BF346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449D-DAD9-4279-AC8B-18A85A3306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2069DD-B567-4C55-AEE7-7828602875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FBF-1F12-4C4D-82A6-8A9F8EA777DE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747C6-E909-49D9-B240-D2C7ED1899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DB404-FFDF-4BE3-AD3F-125C752ED2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25FF5-2426-4777-9C11-ED4DD80759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EB7FF3-AC0B-4C65-B4A4-A571A3531E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05D6-FBF6-4416-A894-9CAE67BD87A4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A033F-42CB-4BEC-B2AE-26573F2BE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A048B-ADD4-471D-A93D-825A4A3A0F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B050B-8B64-46B6-86F6-8E13AE66E0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87B9C5E-AD6A-4DA9-A3FD-FD21256CC6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DA2C-8465-4A4F-AECB-5FF20B2AA773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6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7C1D56-FBCF-4F37-8924-7F0172D2E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A0C5F-650B-4E4D-9743-EADA20238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3731-A127-4DD1-B190-43847EC5CE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41A5A-C528-4F59-B929-7A01D3AC02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72D1-6CE6-41BB-883D-BD4FFA204063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8474D4-1591-476F-AFC4-B3DF9D889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6B8FE6-8F55-4A3D-A648-81989A6720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8FCA-7487-4048-8C8D-02FD125118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3CFE7A-90D0-4E12-AAE8-A8F7DC5A8A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8435-7101-4688-8A51-ABCB20D2CEE1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5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AE34CB-51AE-4F29-A284-6301380384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1F6D22-D7DE-4FB1-B95B-965F23FB4C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07086-2062-4441-942C-643C18709C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6A7C55-DF26-4F0B-BCBA-7C70518FF1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2ECB-2635-412E-ACD4-6962D55BF1D1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5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CC89-793A-4A81-B5AC-8EDE01AC1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F164B-A8A6-407D-8DE6-2E164002D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A127F-6BE6-41EF-9432-172DBF798F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3E65C1-43C1-48AC-AFBF-2A7DC5D93A4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23D2-E893-4EEF-8B5F-57FAC47388B9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660D9-A890-4163-B79D-14C14C1B90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DAC1E-6223-487D-969A-3D09828A52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E2D71-3F8B-4C34-AF3A-3FD4927711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FC120A8-C2B3-463E-9564-129A58C9E3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4A00-96CB-46F4-84CD-AAFB198F47C3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E62741-C599-4BD8-9F71-B9DC2854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B26F1C-50CF-4DA7-A6D5-D5FF1765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E1FCF59-390C-4917-9646-48882652A0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1CBE95C-8054-4A22-9B47-0720432111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6A9DA17F-99E3-4436-88ED-C34D9386E1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C2898DDC-25B6-4309-93BE-A664829E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39F8E1BA-AC57-48BA-A5D5-71795CDB1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DF644EB-7EDD-4A0E-9352-FEEA1CD064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DCEF5F6-0CEE-4076-8653-3798C6F7B40F}" type="datetime1">
              <a:rPr lang="en-US"/>
              <a:pPr>
                <a:defRPr/>
              </a:pPr>
              <a:t>11/28/2022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-stan.org/docs/2_21/reference-manual/effective-sample-size-section.html" TargetMode="External"/><Relationship Id="rId4" Type="http://schemas.openxmlformats.org/officeDocument/2006/relationships/hyperlink" Target="https://en.wikipedia.org/wiki/Effective_sample_siz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-stan.org/docs/2_21/reference-manual/effective-sample-size-section.html" TargetMode="External"/><Relationship Id="rId4" Type="http://schemas.openxmlformats.org/officeDocument/2006/relationships/hyperlink" Target="https://en.wikipedia.org/wiki/Effective_sample_siz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9.png"/><Relationship Id="rId5" Type="http://schemas.openxmlformats.org/officeDocument/2006/relationships/tags" Target="../tags/tag10.xml"/><Relationship Id="rId10" Type="http://schemas.openxmlformats.org/officeDocument/2006/relationships/image" Target="../media/image8.png"/><Relationship Id="rId4" Type="http://schemas.openxmlformats.org/officeDocument/2006/relationships/tags" Target="../tags/tag9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221B947-BE50-4E26-8D4C-8B49D02C9E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412870-AFAB-4BE2-8769-5E13BA35CBC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BAF8A7F-1F5F-4547-8C10-B5657A68768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19797-191C-4B1E-A273-1F478D5CCE0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B0E58D1-D3B4-4075-9BC4-482A34DD1A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Hierarchical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5E88990-7957-4C4E-87EC-4BEF510F90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Bayes, Multilevel Models and Stan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73F2588A-3335-4A9E-85DB-3E3E8B34464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/>
              </a:rPr>
              <a:t>A</a:t>
            </a:r>
            <a:r>
              <a:rPr lang="en-US" altLang="en-US" sz="1800">
                <a:latin typeface="cmmi7" panose="020B0604020202020204"/>
              </a:rPr>
              <a:t>A</a:t>
            </a:r>
            <a:r>
              <a:rPr lang="en-US" altLang="en-US" sz="1800">
                <a:latin typeface="cmr10" panose="020B0604020202020204"/>
              </a:rPr>
              <a:t>A</a:t>
            </a:r>
            <a:r>
              <a:rPr lang="en-US" altLang="en-US" sz="1800">
                <a:latin typeface="cmr7" panose="020B0604020202020204"/>
              </a:rPr>
              <a:t>A</a:t>
            </a:r>
            <a:r>
              <a:rPr lang="en-US" altLang="en-US" sz="1800">
                <a:latin typeface="cmsy10" panose="020B0604020202020204"/>
              </a:rPr>
              <a:t>A</a:t>
            </a:r>
            <a:r>
              <a:rPr lang="en-US" altLang="en-US" sz="1800">
                <a:latin typeface="cmbx10" pitchFamily="34" charset="0"/>
              </a:rPr>
              <a:t>A</a:t>
            </a:r>
            <a:r>
              <a:rPr lang="en-US" altLang="en-US" sz="1800">
                <a:latin typeface="cmss10" panose="020B0604020202020204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y7" panose="020B0604020202020204"/>
              </a:rPr>
              <a:t>A</a:t>
            </a:r>
            <a:r>
              <a:rPr lang="en-US" altLang="en-US" sz="1800">
                <a:latin typeface="cmex10" panose="020B0604020202020204"/>
              </a:rPr>
              <a:t>A</a:t>
            </a:r>
            <a:endParaRPr lang="en-US" altLang="en-US" sz="1800">
              <a:latin typeface="cmss10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0BC2DF-602A-48D3-B0DF-3179D3E5E4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534400" cy="1139825"/>
              </a:xfrm>
            </p:spPr>
            <p:txBody>
              <a:bodyPr/>
              <a:lstStyle/>
              <a:p>
                <a:r>
                  <a:rPr lang="en-US" dirty="0"/>
                  <a:t>Problem: What if there are many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0BC2DF-602A-48D3-B0DF-3179D3E5E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534400" cy="1139825"/>
              </a:xfrm>
              <a:blipFill>
                <a:blip r:embed="rId2"/>
                <a:stretch>
                  <a:fillRect l="-2714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ADA5-B4F5-F089-560A-F9C2EC7CBD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064125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there are many good ways 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our multilevel models,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 for a “simple” problem like the random intercept model for the Mn Radon data,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this is 88 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How can we sample from such a high-dimensional density??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ADA5-B4F5-F089-560A-F9C2EC7CB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064125"/>
              </a:xfrm>
              <a:blipFill>
                <a:blip r:embed="rId3"/>
                <a:stretch>
                  <a:fillRect l="-593" t="-1444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872A-B485-7789-FCD8-8913E6E58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A282E-0535-ECC8-9DE4-2A4EFCF1B5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C2649368-3560-4AAB-AA53-3655A43B3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33631E-7356-4A76-971E-B457622F5C9C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129C5D35-9FEE-4FAB-9716-1F4AB05C1D6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F913D-758A-4E9E-AA5C-8C75709A2B1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752F3BB7-388F-4FC8-89EF-F0F59190F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i="1" u="sng"/>
              <a:t>Solution</a:t>
            </a:r>
            <a:r>
              <a:rPr lang="en-US" altLang="en-US" sz="3800"/>
              <a:t>: Markov-Chain Monte Carlo (MCMC)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6EACE757-4CBA-4EF0-9453-33FBED520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MCMC is very useful for multivariate distributions, e.g. f(</a:t>
            </a:r>
            <a:r>
              <a:rPr lang="en-US" altLang="en-US" sz="2800">
                <a:latin typeface="cmmi10" panose="020B0604020202020204"/>
              </a:rPr>
              <a:t>µ</a:t>
            </a:r>
            <a:r>
              <a:rPr lang="en-US" altLang="en-US" sz="2800" baseline="-25000">
                <a:latin typeface="cmmi10" panose="020B0604020202020204"/>
              </a:rPr>
              <a:t>1</a:t>
            </a:r>
            <a:r>
              <a:rPr lang="en-US" altLang="en-US" sz="2800"/>
              <a:t>,</a:t>
            </a:r>
            <a:r>
              <a:rPr lang="en-US" altLang="en-US" sz="2800">
                <a:latin typeface="cmmi10" panose="020B0604020202020204"/>
              </a:rPr>
              <a:t>µ</a:t>
            </a:r>
            <a:r>
              <a:rPr lang="en-US" altLang="en-US" sz="2800" baseline="-25000">
                <a:latin typeface="cmmi10" panose="020B0604020202020204"/>
              </a:rPr>
              <a:t>2</a:t>
            </a:r>
            <a:r>
              <a:rPr lang="en-US" altLang="en-US" sz="2800"/>
              <a:t>, …,</a:t>
            </a:r>
            <a:r>
              <a:rPr lang="en-US" altLang="en-US" sz="2800">
                <a:latin typeface="cmmi10" panose="020B0604020202020204"/>
              </a:rPr>
              <a:t>µ</a:t>
            </a:r>
            <a:r>
              <a:rPr lang="en-US" altLang="en-US" sz="2800" baseline="-25000">
                <a:latin typeface="cmmi10" panose="020B0604020202020204"/>
              </a:rPr>
              <a:t>K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Naive MCMC: Instead of dreaming up a way to make a draw (simulation) of all K variables at once MCMC takes draws one variable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“pay” for this by not getting independent draws.  The draws are the states of a </a:t>
            </a:r>
            <a:r>
              <a:rPr lang="en-US" altLang="en-US" sz="2800" i="1" u="sng"/>
              <a:t>Markov Chain.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draws will not be “exactly right” right away; the Markov chain has to “burn in” or “warm up” to a stationary distribution; the draws after the “burn-in” or “warm up” segment are what we want!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A473DB8F-8078-4AA2-93C2-42CF6DA2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3D6E4-6885-4E55-BF4B-356891EB36C6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8EB9BF8B-F1CC-4D74-915E-A048FB95412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307398-BC90-4727-84DD-692EB1A3690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FF2D494-F05E-4A5F-BB38-44D6913C0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(Digression:  What is a Markov Chain?)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C5BA2FBF-A9FB-419A-9C6B-78CB94B6B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 </a:t>
            </a:r>
            <a:r>
              <a:rPr lang="en-US" altLang="en-US" sz="2600" i="1" u="sng" dirty="0"/>
              <a:t>Markov Chain</a:t>
            </a:r>
            <a:r>
              <a:rPr lang="en-US" altLang="en-US" sz="2600" dirty="0"/>
              <a:t> is a stochastic process, i.e. it is a sequence of random variables T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, T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, T</a:t>
            </a:r>
            <a:r>
              <a:rPr lang="en-US" altLang="en-US" sz="2600" baseline="-25000" dirty="0"/>
              <a:t>3</a:t>
            </a:r>
            <a:r>
              <a:rPr lang="en-US" altLang="en-US" sz="2600" dirty="0"/>
              <a:t>, T</a:t>
            </a:r>
            <a:r>
              <a:rPr lang="en-US" altLang="en-US" sz="2600" baseline="-25000" dirty="0"/>
              <a:t>4</a:t>
            </a:r>
            <a:r>
              <a:rPr lang="en-US" altLang="en-US" sz="2600" dirty="0"/>
              <a:t>, T</a:t>
            </a:r>
            <a:r>
              <a:rPr lang="en-US" altLang="en-US" sz="2600" baseline="-25000" dirty="0"/>
              <a:t>5</a:t>
            </a:r>
            <a:r>
              <a:rPr lang="en-US" altLang="en-US" sz="2600" dirty="0"/>
              <a:t>, …</a:t>
            </a:r>
          </a:p>
          <a:p>
            <a:pPr eaLnBrk="1" hangingPunct="1"/>
            <a:r>
              <a:rPr lang="en-US" altLang="en-US" sz="2600" dirty="0"/>
              <a:t>The thing that makes it a Markov Chain is the </a:t>
            </a:r>
            <a:r>
              <a:rPr lang="en-US" altLang="en-US" sz="2600" i="1" u="sng" dirty="0"/>
              <a:t>Markov Property</a:t>
            </a:r>
            <a:r>
              <a:rPr lang="en-US" altLang="en-US" sz="2600" dirty="0"/>
              <a:t>:</a:t>
            </a:r>
          </a:p>
          <a:p>
            <a:pPr lvl="1" eaLnBrk="1" hangingPunct="1"/>
            <a:r>
              <a:rPr lang="en-US" altLang="en-US" sz="2200" dirty="0"/>
              <a:t>T</a:t>
            </a:r>
            <a:r>
              <a:rPr lang="en-US" altLang="en-US" sz="2200" baseline="-25000" dirty="0"/>
              <a:t>m+1</a:t>
            </a:r>
            <a:r>
              <a:rPr lang="en-US" altLang="en-US" sz="2200" dirty="0"/>
              <a:t> is independent of T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, … T</a:t>
            </a:r>
            <a:r>
              <a:rPr lang="en-US" altLang="en-US" sz="2200" baseline="-25000" dirty="0"/>
              <a:t>m-1</a:t>
            </a:r>
            <a:r>
              <a:rPr lang="en-US" altLang="en-US" sz="2200" dirty="0"/>
              <a:t>, given T</a:t>
            </a:r>
            <a:r>
              <a:rPr lang="en-US" altLang="en-US" sz="2200" baseline="-25000" dirty="0"/>
              <a:t>m</a:t>
            </a:r>
            <a:endParaRPr lang="en-US" altLang="en-US" sz="2200" dirty="0"/>
          </a:p>
          <a:p>
            <a:pPr lvl="1" eaLnBrk="1" hangingPunct="1"/>
            <a:r>
              <a:rPr lang="en-US" altLang="en-US" sz="2200" dirty="0"/>
              <a:t>“the future is independent of the past, given the present”</a:t>
            </a:r>
          </a:p>
          <a:p>
            <a:pPr eaLnBrk="1" hangingPunct="1"/>
            <a:r>
              <a:rPr lang="en-US" altLang="en-US" sz="2600" dirty="0"/>
              <a:t>A </a:t>
            </a:r>
            <a:r>
              <a:rPr lang="en-US" altLang="en-US" sz="2600" i="1" u="sng" dirty="0"/>
              <a:t>stationary</a:t>
            </a:r>
            <a:r>
              <a:rPr lang="en-US" altLang="en-US" sz="2600" dirty="0"/>
              <a:t> Markov Chain has a transition probability function f(t</a:t>
            </a:r>
            <a:r>
              <a:rPr lang="en-US" altLang="en-US" sz="2600" baseline="-25000" dirty="0"/>
              <a:t>m</a:t>
            </a:r>
            <a:r>
              <a:rPr lang="en-US" altLang="en-US" sz="2600" dirty="0"/>
              <a:t>|t</a:t>
            </a:r>
            <a:r>
              <a:rPr lang="en-US" altLang="en-US" sz="2600" baseline="-25000" dirty="0"/>
              <a:t>m-1</a:t>
            </a:r>
            <a:r>
              <a:rPr lang="en-US" altLang="en-US" sz="2600" dirty="0"/>
              <a:t>)…</a:t>
            </a:r>
          </a:p>
          <a:p>
            <a:pPr lvl="1" eaLnBrk="1" hangingPunct="1"/>
            <a:r>
              <a:rPr lang="en-US" altLang="en-US" sz="2200" dirty="0"/>
              <a:t>If the T’s are discrete </a:t>
            </a:r>
            <a:r>
              <a:rPr lang="en-US" altLang="en-US" sz="2200" dirty="0" err="1"/>
              <a:t>rv’s</a:t>
            </a:r>
            <a:r>
              <a:rPr lang="en-US" altLang="en-US" sz="2200" dirty="0"/>
              <a:t>, can write f(t</a:t>
            </a:r>
            <a:r>
              <a:rPr lang="en-US" altLang="en-US" sz="2200" baseline="-25000" dirty="0"/>
              <a:t>m</a:t>
            </a:r>
            <a:r>
              <a:rPr lang="en-US" altLang="en-US" sz="2200" dirty="0"/>
              <a:t>|t</a:t>
            </a:r>
            <a:r>
              <a:rPr lang="en-US" altLang="en-US" sz="2200" baseline="-25000" dirty="0"/>
              <a:t>m-1</a:t>
            </a:r>
            <a:r>
              <a:rPr lang="en-US" altLang="en-US" sz="2200" dirty="0"/>
              <a:t>) in terms of a matrix of probabilities</a:t>
            </a:r>
          </a:p>
          <a:p>
            <a:pPr lvl="1" eaLnBrk="1" hangingPunct="1"/>
            <a:r>
              <a:rPr lang="en-US" altLang="en-US" sz="2200" dirty="0"/>
              <a:t>If the T’s are continuous </a:t>
            </a:r>
            <a:r>
              <a:rPr lang="en-US" altLang="en-US" sz="2200" dirty="0" err="1"/>
              <a:t>rv’s</a:t>
            </a:r>
            <a:r>
              <a:rPr lang="en-US" altLang="en-US" sz="2200" dirty="0"/>
              <a:t>, f(t</a:t>
            </a:r>
            <a:r>
              <a:rPr lang="en-US" altLang="en-US" sz="2200" baseline="-25000" dirty="0"/>
              <a:t>m</a:t>
            </a:r>
            <a:r>
              <a:rPr lang="en-US" altLang="en-US" sz="2200" dirty="0"/>
              <a:t>|t</a:t>
            </a:r>
            <a:r>
              <a:rPr lang="en-US" altLang="en-US" sz="2200" baseline="-25000" dirty="0"/>
              <a:t>m-1</a:t>
            </a:r>
            <a:r>
              <a:rPr lang="en-US" altLang="en-US" sz="2200" dirty="0"/>
              <a:t>) is just a conditional density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636C4ECD-E08D-4667-B473-F4DC6EC1C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EE239F-7BED-4D0D-ABCE-E5FEA3888FDF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9E180F05-8BA1-484D-B132-14C1160D8E4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DC5997-22AD-4C3D-9983-F70A984B4CE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5FB36B8D-C0BA-42FB-B0C1-35B419EEE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(Digression:  What is a Markov Chain? …An Example)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1D55B136-9724-4C0D-B9C1-8A655955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Random Walk</a:t>
            </a:r>
          </a:p>
          <a:p>
            <a:pPr lvl="1" eaLnBrk="1" hangingPunct="1"/>
            <a:r>
              <a:rPr lang="en-US" altLang="en-US"/>
              <a:t>T</a:t>
            </a:r>
            <a:r>
              <a:rPr lang="en-US" altLang="en-US" baseline="-25000"/>
              <a:t>0</a:t>
            </a:r>
            <a:r>
              <a:rPr lang="en-US" altLang="en-US"/>
              <a:t> = initial state or “starting point”, e.g. 0</a:t>
            </a:r>
          </a:p>
          <a:p>
            <a:pPr lvl="1" eaLnBrk="1" hangingPunct="1"/>
            <a:r>
              <a:rPr lang="en-US" altLang="en-US"/>
              <a:t>The transition probability is</a:t>
            </a:r>
          </a:p>
        </p:txBody>
      </p:sp>
      <p:pic>
        <p:nvPicPr>
          <p:cNvPr id="39942" name="Picture 2">
            <a:extLst>
              <a:ext uri="{FF2B5EF4-FFF2-40B4-BE49-F238E27FC236}">
                <a16:creationId xmlns:a16="http://schemas.microsoft.com/office/drawing/2014/main" id="{08DCC790-5401-4238-8850-9C9812A0F2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8277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rand-walk">
            <a:extLst>
              <a:ext uri="{FF2B5EF4-FFF2-40B4-BE49-F238E27FC236}">
                <a16:creationId xmlns:a16="http://schemas.microsoft.com/office/drawing/2014/main" id="{8D5C5EBE-8CAB-4005-9E02-05AA496D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93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8FF465D5-8C21-4E8C-88B4-6C2261AFF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31EE2D-F862-4552-A995-F5908850E679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79F37A65-3B11-4280-A759-C4AA86B6D26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E51366-790A-4710-B881-EFD2E4594E7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3E9DEF28-9E54-4C1A-8D53-E47211E49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Back to MCMC: The Gibbs Sampler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8EBD2699-3AD0-45DD-AADC-5AAD555C4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0450"/>
            <a:ext cx="8229600" cy="5070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We want to simulate draws from f(</a:t>
            </a:r>
            <a:r>
              <a:rPr lang="en-US" altLang="en-US" dirty="0">
                <a:latin typeface="cmmi10" pitchFamily="34" charset="0"/>
              </a:rPr>
              <a:t>µ</a:t>
            </a:r>
            <a:r>
              <a:rPr lang="en-US" altLang="en-US" baseline="-25000" dirty="0">
                <a:latin typeface="cmmi10" pitchFamily="34" charset="0"/>
              </a:rPr>
              <a:t>1</a:t>
            </a:r>
            <a:r>
              <a:rPr lang="en-US" altLang="en-US" dirty="0"/>
              <a:t>, …,</a:t>
            </a:r>
            <a:r>
              <a:rPr lang="en-US" altLang="en-US" dirty="0">
                <a:latin typeface="cmmi10" pitchFamily="34" charset="0"/>
              </a:rPr>
              <a:t>µ</a:t>
            </a:r>
            <a:r>
              <a:rPr lang="en-US" altLang="en-US" baseline="-25000" dirty="0">
                <a:latin typeface="cmmi10" pitchFamily="34" charset="0"/>
              </a:rPr>
              <a:t>K</a:t>
            </a:r>
            <a:r>
              <a:rPr lang="en-US" altLang="en-US" dirty="0"/>
              <a:t>).</a:t>
            </a:r>
          </a:p>
          <a:p>
            <a:pPr marL="839788" lvl="1" indent="-495300" eaLnBrk="1" hangingPunct="1">
              <a:defRPr/>
            </a:pPr>
            <a:r>
              <a:rPr lang="en-US" altLang="en-US" sz="2200" dirty="0"/>
              <a:t>Let                                             be a reasonable initial state</a:t>
            </a:r>
          </a:p>
          <a:p>
            <a:pPr marL="839788" lvl="1" indent="-495300" eaLnBrk="1" hangingPunct="1">
              <a:defRPr/>
            </a:pPr>
            <a:r>
              <a:rPr lang="en-US" altLang="en-US" sz="2200" dirty="0"/>
              <a:t>Now successively sample</a:t>
            </a:r>
            <a:r>
              <a:rPr lang="en-US" altLang="en-US" sz="2200" baseline="30000" dirty="0"/>
              <a:t>1</a:t>
            </a:r>
            <a:r>
              <a:rPr lang="en-US" altLang="en-US" sz="2200" dirty="0"/>
              <a:t> each </a:t>
            </a:r>
            <a:r>
              <a:rPr lang="en-US" altLang="en-US" sz="2200" dirty="0">
                <a:latin typeface="cmmi10" pitchFamily="34" charset="0"/>
              </a:rPr>
              <a:t>µ</a:t>
            </a:r>
            <a:r>
              <a:rPr lang="en-US" altLang="en-US" sz="2200" baseline="-25000" dirty="0">
                <a:latin typeface="cmmi10" pitchFamily="34" charset="0"/>
              </a:rPr>
              <a:t>k</a:t>
            </a:r>
            <a:r>
              <a:rPr lang="en-US" altLang="en-US" sz="2200" dirty="0"/>
              <a:t> from its </a:t>
            </a:r>
            <a:r>
              <a:rPr lang="en-US" altLang="en-US" sz="2200" i="1" dirty="0"/>
              <a:t>“complete conditional” </a:t>
            </a:r>
            <a:r>
              <a:rPr lang="en-US" altLang="en-US" sz="2200" dirty="0"/>
              <a:t>distribution:</a:t>
            </a:r>
          </a:p>
          <a:p>
            <a:pPr marL="839788" lvl="1" indent="-495300" eaLnBrk="1" hangingPunct="1">
              <a:defRPr/>
            </a:pPr>
            <a:endParaRPr lang="en-US" altLang="en-US" sz="2200" dirty="0"/>
          </a:p>
          <a:p>
            <a:pPr marL="839788" lvl="1" indent="-495300" eaLnBrk="1" hangingPunct="1">
              <a:defRPr/>
            </a:pPr>
            <a:endParaRPr lang="en-US" altLang="en-US" sz="2200" dirty="0"/>
          </a:p>
          <a:p>
            <a:pPr marL="839788" lvl="1" indent="-495300" eaLnBrk="1" hangingPunct="1">
              <a:defRPr/>
            </a:pPr>
            <a:endParaRPr lang="en-US" altLang="en-US" sz="2200" dirty="0"/>
          </a:p>
          <a:p>
            <a:pPr marL="839788" lvl="1" indent="-495300" eaLnBrk="1" hangingPunct="1">
              <a:defRPr/>
            </a:pPr>
            <a:endParaRPr lang="en-US" altLang="en-US" sz="2200" dirty="0"/>
          </a:p>
          <a:p>
            <a:pPr marL="839788" lvl="1" indent="-495300" eaLnBrk="1" hangingPunct="1">
              <a:defRPr/>
            </a:pPr>
            <a:endParaRPr lang="en-US" altLang="en-US" sz="2200" dirty="0"/>
          </a:p>
          <a:p>
            <a:pPr marL="839788" lvl="1" indent="-4953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 </a:t>
            </a:r>
          </a:p>
          <a:p>
            <a:pPr marL="344488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        and let</a:t>
            </a:r>
          </a:p>
          <a:p>
            <a:pPr marL="839788" lvl="1" indent="-495300" eaLnBrk="1" hangingPunct="1">
              <a:defRPr/>
            </a:pPr>
            <a:r>
              <a:rPr lang="en-US" altLang="en-US" sz="2200" dirty="0"/>
              <a:t>After “burn-in” B, T</a:t>
            </a:r>
            <a:r>
              <a:rPr lang="en-US" altLang="en-US" sz="2200" i="1" baseline="-25000" dirty="0"/>
              <a:t>B+1</a:t>
            </a:r>
            <a:r>
              <a:rPr lang="en-US" altLang="en-US" sz="2200" i="1" dirty="0"/>
              <a:t>, </a:t>
            </a:r>
            <a:r>
              <a:rPr lang="en-US" altLang="en-US" sz="2200" dirty="0"/>
              <a:t>T</a:t>
            </a:r>
            <a:r>
              <a:rPr lang="en-US" altLang="en-US" sz="2200" i="1" baseline="-25000" dirty="0"/>
              <a:t>B+2</a:t>
            </a:r>
            <a:r>
              <a:rPr lang="en-US" altLang="en-US" sz="2200" i="1" dirty="0"/>
              <a:t>, …, </a:t>
            </a:r>
            <a:r>
              <a:rPr lang="en-US" altLang="en-US" sz="2200" dirty="0"/>
              <a:t>T</a:t>
            </a:r>
            <a:r>
              <a:rPr lang="en-US" altLang="en-US" sz="2200" baseline="-25000" dirty="0"/>
              <a:t>M</a:t>
            </a:r>
            <a:r>
              <a:rPr lang="en-US" altLang="en-US" sz="2200" dirty="0"/>
              <a:t> are MCMC draws “from f”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	</a:t>
            </a:r>
          </a:p>
        </p:txBody>
      </p:sp>
      <p:pic>
        <p:nvPicPr>
          <p:cNvPr id="41990" name="Picture 4">
            <a:extLst>
              <a:ext uri="{FF2B5EF4-FFF2-40B4-BE49-F238E27FC236}">
                <a16:creationId xmlns:a16="http://schemas.microsoft.com/office/drawing/2014/main" id="{15B4F47A-369C-4FC4-8892-ACA21F748B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25600"/>
            <a:ext cx="27400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id="{06823651-1E3C-4167-BB5A-D6465387AF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755900"/>
            <a:ext cx="51419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9DCCFF8D-9AB0-4BAD-B506-1D82348D446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8263"/>
            <a:ext cx="4705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">
            <a:extLst>
              <a:ext uri="{FF2B5EF4-FFF2-40B4-BE49-F238E27FC236}">
                <a16:creationId xmlns:a16="http://schemas.microsoft.com/office/drawing/2014/main" id="{DE85FA6F-8EDB-4EA9-9A59-15A5001B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338888"/>
            <a:ext cx="476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 </a:t>
            </a:r>
            <a:r>
              <a:rPr lang="en-US" altLang="en-US"/>
              <a:t>A kind of stochastic Gauss-Seidel algorithm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473880DB-871A-40CB-93EA-FBE2989B1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256591-5096-4099-A6D2-1F9CE68A39C2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57FF2937-0586-46D0-AE32-3A0057D05BC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75092F-1562-4579-B896-B0659F816F0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F6C8A14-BDA4-4827-A071-1FFAC4D4C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MCMC generalities…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6AF8D58-1AE6-4047-9685-795F137AD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The theory of MCMC (e.g. Chib &amp; Greenberg, </a:t>
            </a:r>
            <a:r>
              <a:rPr lang="en-US" altLang="en-US" i="1"/>
              <a:t>American Statistician</a:t>
            </a:r>
            <a:r>
              <a:rPr lang="en-US" altLang="en-US"/>
              <a:t>, 1995, pp. 327-335) tells us that</a:t>
            </a:r>
          </a:p>
          <a:p>
            <a:pPr lvl="1" eaLnBrk="1" hangingPunct="1"/>
            <a:r>
              <a:rPr lang="en-US" altLang="en-US"/>
              <a:t>                                          is a stationary Markov Chain</a:t>
            </a:r>
          </a:p>
          <a:p>
            <a:pPr lvl="1" eaLnBrk="1" hangingPunct="1"/>
            <a:r>
              <a:rPr lang="en-US" altLang="en-US"/>
              <a:t>T</a:t>
            </a:r>
            <a:r>
              <a:rPr lang="en-US" altLang="en-US" baseline="-25000"/>
              <a:t>m</a:t>
            </a:r>
            <a:r>
              <a:rPr lang="en-US" altLang="en-US"/>
              <a:t> has stationary distribution f(</a:t>
            </a:r>
            <a:r>
              <a:rPr lang="en-US" altLang="en-US">
                <a:latin typeface="cmmi10" panose="020B0604020202020204"/>
              </a:rPr>
              <a:t>µ</a:t>
            </a:r>
            <a:r>
              <a:rPr lang="en-US" altLang="en-US" baseline="-25000">
                <a:latin typeface="cmmi10" panose="020B0604020202020204"/>
              </a:rPr>
              <a:t>1</a:t>
            </a:r>
            <a:r>
              <a:rPr lang="en-US" altLang="en-US"/>
              <a:t>, …., </a:t>
            </a:r>
            <a:r>
              <a:rPr lang="en-US" altLang="en-US">
                <a:latin typeface="cmmi10" panose="020B0604020202020204"/>
              </a:rPr>
              <a:t>µ</a:t>
            </a:r>
            <a:r>
              <a:rPr lang="en-US" altLang="en-US" baseline="-25000">
                <a:latin typeface="cmmi10" panose="020B0604020202020204"/>
              </a:rPr>
              <a:t>K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So, if we sample M steps, and throw away the first few, the remaining T</a:t>
            </a:r>
            <a:r>
              <a:rPr lang="en-US" altLang="en-US" baseline="-25000"/>
              <a:t>m</a:t>
            </a:r>
            <a:r>
              <a:rPr lang="en-US" altLang="en-US"/>
              <a:t>’s can be treated like a sample from f(</a:t>
            </a:r>
            <a:r>
              <a:rPr lang="en-US" altLang="en-US">
                <a:latin typeface="cmmi10" panose="020B0604020202020204"/>
              </a:rPr>
              <a:t>µ</a:t>
            </a:r>
            <a:r>
              <a:rPr lang="en-US" altLang="en-US" baseline="-25000">
                <a:latin typeface="cmmi10" panose="020B0604020202020204"/>
              </a:rPr>
              <a:t>1</a:t>
            </a:r>
            <a:r>
              <a:rPr lang="en-US" altLang="en-US"/>
              <a:t>, …., </a:t>
            </a:r>
            <a:r>
              <a:rPr lang="en-US" altLang="en-US">
                <a:latin typeface="cmmi10" panose="020B0604020202020204"/>
              </a:rPr>
              <a:t>µ</a:t>
            </a:r>
            <a:r>
              <a:rPr lang="en-US" altLang="en-US" baseline="-25000">
                <a:latin typeface="cmmi10" panose="020B0604020202020204"/>
              </a:rPr>
              <a:t>K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Not an iid sample though!         -law may not apply!  </a:t>
            </a:r>
          </a:p>
          <a:p>
            <a:pPr eaLnBrk="1" hangingPunct="1"/>
            <a:r>
              <a:rPr lang="en-US" altLang="en-US" i="1"/>
              <a:t>Pretty easy to build adequate MCMC sampler when K is small and posterior well-behaved.</a:t>
            </a: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66CDFB2B-419E-4F2B-A806-51764A2858A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11413"/>
            <a:ext cx="3136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>
            <a:extLst>
              <a:ext uri="{FF2B5EF4-FFF2-40B4-BE49-F238E27FC236}">
                <a16:creationId xmlns:a16="http://schemas.microsoft.com/office/drawing/2014/main" id="{465EAF8F-B59F-46D3-93AF-C90A215E623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827588"/>
            <a:ext cx="571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06F9B904-DE62-4AD0-8241-14563FE4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A4640C-F0A0-4F18-A8A5-54BAAF87071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7107" name="Date Placeholder 5">
            <a:extLst>
              <a:ext uri="{FF2B5EF4-FFF2-40B4-BE49-F238E27FC236}">
                <a16:creationId xmlns:a16="http://schemas.microsoft.com/office/drawing/2014/main" id="{9D125819-CECD-4F88-B303-F821C5C5FCA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456EA0-4B55-4518-B430-9140ACC3574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EAAB57B2-79D3-4A74-93B2-C5434CBE9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STAN: A software add-on to R…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76CF8DC0-4B19-4537-A61F-673ECBBFE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1"/>
            <a:ext cx="8229600" cy="4762640"/>
          </a:xfrm>
        </p:spPr>
        <p:txBody>
          <a:bodyPr/>
          <a:lstStyle/>
          <a:p>
            <a:pPr eaLnBrk="1" hangingPunct="1"/>
            <a:r>
              <a:rPr lang="en-US" altLang="en-US" dirty="0"/>
              <a:t>Working out the complete conditionals (CC’s) &amp; sampling from them is easy but mortally inefficient for large parameter spaces</a:t>
            </a:r>
          </a:p>
          <a:p>
            <a:pPr eaLnBrk="1" hangingPunct="1"/>
            <a:r>
              <a:rPr lang="en-US" altLang="en-US" dirty="0"/>
              <a:t>STAN</a:t>
            </a:r>
            <a:r>
              <a:rPr lang="en-US" altLang="en-US" baseline="30000" dirty="0"/>
              <a:t>1</a:t>
            </a:r>
            <a:r>
              <a:rPr lang="en-US" altLang="en-US" dirty="0"/>
              <a:t> sidesteps the problem:</a:t>
            </a:r>
          </a:p>
          <a:p>
            <a:pPr lvl="1" eaLnBrk="1" hangingPunct="1"/>
            <a:r>
              <a:rPr lang="en-US" altLang="en-US" dirty="0"/>
              <a:t>Works out posterior distribution from your spec </a:t>
            </a:r>
          </a:p>
          <a:p>
            <a:pPr lvl="1" eaLnBrk="1" hangingPunct="1"/>
            <a:r>
              <a:rPr lang="en-US" altLang="en-US" dirty="0"/>
              <a:t>Uses a modern version of MCMC called </a:t>
            </a:r>
            <a:r>
              <a:rPr lang="en-US" altLang="en-US" i="1" dirty="0"/>
              <a:t>Hamiltonian Monte Carlo</a:t>
            </a:r>
            <a:r>
              <a:rPr lang="en-US" altLang="en-US" dirty="0"/>
              <a:t> (No U-Turn Sampler - NUTS) to provide highly efficient, nearly-</a:t>
            </a:r>
            <a:r>
              <a:rPr lang="en-US" altLang="en-US" dirty="0" err="1"/>
              <a:t>iid</a:t>
            </a:r>
            <a:r>
              <a:rPr lang="en-US" altLang="en-US" dirty="0"/>
              <a:t> samples from posterior</a:t>
            </a:r>
          </a:p>
          <a:p>
            <a:pPr lvl="1" eaLnBrk="1" hangingPunct="1"/>
            <a:r>
              <a:rPr lang="en-US" altLang="en-US" dirty="0"/>
              <a:t>Writes &amp; compiles code in C++ to increase speed</a:t>
            </a:r>
          </a:p>
          <a:p>
            <a:pPr eaLnBrk="1" hangingPunct="1"/>
            <a:r>
              <a:rPr lang="en-US" altLang="en-US" dirty="0"/>
              <a:t>library(</a:t>
            </a:r>
            <a:r>
              <a:rPr lang="en-US" altLang="en-US" dirty="0" err="1"/>
              <a:t>bayesplot</a:t>
            </a:r>
            <a:r>
              <a:rPr lang="en-US" altLang="en-US" dirty="0"/>
              <a:t>) for diagnostic tests &amp; plots</a:t>
            </a:r>
          </a:p>
          <a:p>
            <a:pPr lvl="1" eaLnBrk="1" hangingPunct="1"/>
            <a:r>
              <a:rPr lang="en-US" altLang="en-US" dirty="0"/>
              <a:t>Also links to additional documentation/tutorials</a:t>
            </a:r>
          </a:p>
        </p:txBody>
      </p:sp>
      <p:sp>
        <p:nvSpPr>
          <p:cNvPr id="47110" name="TextBox 1">
            <a:extLst>
              <a:ext uri="{FF2B5EF4-FFF2-40B4-BE49-F238E27FC236}">
                <a16:creationId xmlns:a16="http://schemas.microsoft.com/office/drawing/2014/main" id="{71F45B39-61C5-4EF4-8C29-04C7E208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6257925"/>
            <a:ext cx="437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aseline="30000"/>
              <a:t>1</a:t>
            </a:r>
            <a:r>
              <a:rPr lang="en-US" altLang="en-US"/>
              <a:t>http://mc-stan.org/users/documentation/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58B4F310-571A-4F41-81F9-B54C7A9A4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085F70-A27E-4687-8972-0211FFAD566F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1BD17347-3456-45EE-83EF-852EB9933C1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33143E-9715-4236-A679-D1260397C1E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9F91190-9902-4C94-B237-66BD2E062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Predecessors to STAN…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97C45EDE-42DB-406D-B549-922B72BD3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 altLang="en-US"/>
              <a:t>BUGS</a:t>
            </a:r>
            <a:r>
              <a:rPr lang="en-US" altLang="en-US" baseline="30000"/>
              <a:t>1</a:t>
            </a:r>
            <a:r>
              <a:rPr lang="en-US" altLang="en-US"/>
              <a:t> and JAGS</a:t>
            </a:r>
            <a:r>
              <a:rPr lang="en-US" altLang="en-US" baseline="30000"/>
              <a:t>2 </a:t>
            </a:r>
            <a:r>
              <a:rPr lang="en-US" altLang="en-US"/>
              <a:t>automate MCMC</a:t>
            </a:r>
          </a:p>
          <a:p>
            <a:pPr lvl="1" eaLnBrk="1" hangingPunct="1"/>
            <a:r>
              <a:rPr lang="en-US" altLang="en-US"/>
              <a:t>Describe “slogan” in R-like language</a:t>
            </a:r>
          </a:p>
          <a:p>
            <a:pPr lvl="1" eaLnBrk="1" hangingPunct="1"/>
            <a:r>
              <a:rPr lang="en-US" altLang="en-US"/>
              <a:t>BUGS figures out complete conditionals &amp; runs parameter-at-a-time Metropolis-Hastings MCMC for you</a:t>
            </a:r>
          </a:p>
          <a:p>
            <a:pPr eaLnBrk="1" hangingPunct="1"/>
            <a:r>
              <a:rPr lang="en-US" altLang="en-US"/>
              <a:t>STAN</a:t>
            </a:r>
            <a:r>
              <a:rPr lang="en-US" altLang="en-US" baseline="30000"/>
              <a:t>3</a:t>
            </a:r>
            <a:r>
              <a:rPr lang="en-US" altLang="en-US"/>
              <a:t> implements a faster MCMC method for models with continuous parameters</a:t>
            </a:r>
          </a:p>
          <a:p>
            <a:pPr lvl="1" eaLnBrk="1" hangingPunct="1"/>
            <a:r>
              <a:rPr lang="en-US" altLang="en-US"/>
              <a:t>Uses a BUGS-like language</a:t>
            </a:r>
          </a:p>
          <a:p>
            <a:pPr lvl="1" eaLnBrk="1" hangingPunct="1"/>
            <a:r>
              <a:rPr lang="en-US" altLang="en-US"/>
              <a:t>Requires more preliminary declarations</a:t>
            </a:r>
          </a:p>
          <a:p>
            <a:pPr lvl="1" eaLnBrk="1" hangingPunct="1"/>
            <a:r>
              <a:rPr lang="en-US" altLang="en-US"/>
              <a:t>Usually faster than BUGS/JAGS, often by 10x or more…</a:t>
            </a:r>
          </a:p>
        </p:txBody>
      </p:sp>
      <p:sp>
        <p:nvSpPr>
          <p:cNvPr id="11270" name="TextBox 1">
            <a:extLst>
              <a:ext uri="{FF2B5EF4-FFF2-40B4-BE49-F238E27FC236}">
                <a16:creationId xmlns:a16="http://schemas.microsoft.com/office/drawing/2014/main" id="{33361E89-7EE2-468D-87FB-80C5A2B87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617220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200">
                <a:latin typeface="Arial" panose="020B0604020202020204" pitchFamily="34" charset="0"/>
              </a:rPr>
              <a:t>Bayesian inference Using Gibbs Sampling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200">
                <a:latin typeface="Arial" panose="020B0604020202020204" pitchFamily="34" charset="0"/>
              </a:rPr>
              <a:t>Just Another Gibbs Sampler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1200">
                <a:latin typeface="Arial" panose="020B0604020202020204" pitchFamily="34" charset="0"/>
              </a:rPr>
              <a:t>In honor of Stanislaw Ulam (1909–1984) – Monte Carlo &amp; Hydrogen Bomb…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485E2EB9-2091-4143-AFF5-4EC2004FA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E110D5-C199-4947-BB2F-ED15B1D2BCAA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5" name="Date Placeholder 6">
            <a:extLst>
              <a:ext uri="{FF2B5EF4-FFF2-40B4-BE49-F238E27FC236}">
                <a16:creationId xmlns:a16="http://schemas.microsoft.com/office/drawing/2014/main" id="{99D996CC-8D49-4D00-9111-68F2F88E485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3DE7ED-7F79-4267-87B2-E7F10C0325E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27DDAE49-DE30-4F17-B45A-DB58CDE9F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Multilevel Models in STAN</a:t>
            </a: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4CD80B2F-9849-4814-A496-F02EFA49A3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MLM form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Hierarchical form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05B34278-09E7-400C-B42C-24D18B02E1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STAN form</a:t>
            </a:r>
          </a:p>
        </p:txBody>
      </p:sp>
      <p:pic>
        <p:nvPicPr>
          <p:cNvPr id="13319" name="Picture 4">
            <a:extLst>
              <a:ext uri="{FF2B5EF4-FFF2-40B4-BE49-F238E27FC236}">
                <a16:creationId xmlns:a16="http://schemas.microsoft.com/office/drawing/2014/main" id="{E02E0B65-7513-4E12-9135-F5E3E76D29B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0"/>
            <a:ext cx="3105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6">
            <a:extLst>
              <a:ext uri="{FF2B5EF4-FFF2-40B4-BE49-F238E27FC236}">
                <a16:creationId xmlns:a16="http://schemas.microsoft.com/office/drawing/2014/main" id="{9E4070A3-3A63-42D0-9738-3DB22920843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2" name="Line 15">
            <a:extLst>
              <a:ext uri="{FF2B5EF4-FFF2-40B4-BE49-F238E27FC236}">
                <a16:creationId xmlns:a16="http://schemas.microsoft.com/office/drawing/2014/main" id="{0E1730A6-D20C-42CB-AC8A-A199295CF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8F9500D-62AB-4721-8077-89408369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ON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>
            <a:extLst>
              <a:ext uri="{FF2B5EF4-FFF2-40B4-BE49-F238E27FC236}">
                <a16:creationId xmlns:a16="http://schemas.microsoft.com/office/drawing/2014/main" id="{5942D96E-53EF-4A31-8604-B034698F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ON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A8B0D38C-F4FA-4C07-BFBE-B71E7150A2B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STAN form</a:t>
            </a: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69FF325C-8869-4793-9B1E-D1EBFB94D8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82D3C5-08DC-440D-B684-2B9D102930D1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6" name="Date Placeholder 6">
            <a:extLst>
              <a:ext uri="{FF2B5EF4-FFF2-40B4-BE49-F238E27FC236}">
                <a16:creationId xmlns:a16="http://schemas.microsoft.com/office/drawing/2014/main" id="{B24FC444-F087-4825-8925-7A479C77C91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E08E9-EE5C-4D8C-B962-9804EEC6A94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0FB1E467-77A0-44CA-8835-4A4F2A947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 in STAN</a:t>
            </a: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947F84E1-5693-41E0-BB06-0C5E5335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597C9EEC-894D-4F88-A658-43BC41D3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19600"/>
            <a:ext cx="304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E3ED8098-8849-4E3A-9925-9712C273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38400"/>
            <a:ext cx="1447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78D399F6-75F5-44F7-928C-E677F3508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671763"/>
            <a:ext cx="2743200" cy="1654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2" name="Picture 2">
            <a:extLst>
              <a:ext uri="{FF2B5EF4-FFF2-40B4-BE49-F238E27FC236}">
                <a16:creationId xmlns:a16="http://schemas.microsoft.com/office/drawing/2014/main" id="{96AEACE0-BCA5-4A2B-9C94-C68C09EFE1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1035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73" name="Picture 4">
            <a:extLst>
              <a:ext uri="{FF2B5EF4-FFF2-40B4-BE49-F238E27FC236}">
                <a16:creationId xmlns:a16="http://schemas.microsoft.com/office/drawing/2014/main" id="{856778EE-DDFD-4ED9-8FBC-32529670C63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441C6A2B-2DE9-481B-B17D-8D5457F4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2600" kern="0"/>
              <a:t>MLM form</a:t>
            </a:r>
          </a:p>
          <a:p>
            <a:pPr eaLnBrk="1" hangingPunct="1"/>
            <a:endParaRPr lang="en-US" altLang="en-US" sz="2600" kern="0"/>
          </a:p>
          <a:p>
            <a:pPr eaLnBrk="1" hangingPunct="1"/>
            <a:endParaRPr lang="en-US" altLang="en-US" sz="2600" kern="0"/>
          </a:p>
          <a:p>
            <a:pPr eaLnBrk="1" hangingPunct="1"/>
            <a:endParaRPr lang="en-US" altLang="en-US" sz="2600" kern="0"/>
          </a:p>
          <a:p>
            <a:pPr eaLnBrk="1" hangingPunct="1"/>
            <a:endParaRPr lang="en-US" altLang="en-US" sz="2600" kern="0"/>
          </a:p>
          <a:p>
            <a:pPr eaLnBrk="1" hangingPunct="1"/>
            <a:r>
              <a:rPr lang="en-US" altLang="en-US" sz="2600" kern="0"/>
              <a:t>Hierarchical form</a:t>
            </a:r>
            <a:endParaRPr lang="en-US" altLang="en-US" sz="2600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079A-0BB5-4785-A0AC-1516B57B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4B7C-2AD3-4BEA-A8FF-F7DD444C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2999"/>
            <a:ext cx="8229600" cy="4495801"/>
          </a:xfrm>
        </p:spPr>
        <p:txBody>
          <a:bodyPr/>
          <a:lstStyle/>
          <a:p>
            <a:r>
              <a:rPr lang="en-US" sz="2600" b="1" u="sng" dirty="0">
                <a:latin typeface="+mj-lt"/>
              </a:rPr>
              <a:t>Peer Reviews</a:t>
            </a:r>
            <a:r>
              <a:rPr lang="en-US" sz="2600" i="1" dirty="0">
                <a:latin typeface="+mj-lt"/>
              </a:rPr>
              <a:t> (Due Fri 1159pm)</a:t>
            </a:r>
          </a:p>
          <a:p>
            <a:pPr lvl="1"/>
            <a:r>
              <a:rPr lang="en-US" sz="2200" dirty="0">
                <a:latin typeface="+mj-lt"/>
              </a:rPr>
              <a:t>Reviews should be collegial and helpful.  Point out things the paper is doing right, and suggestions for improvement.</a:t>
            </a:r>
          </a:p>
          <a:p>
            <a:pPr lvl="1"/>
            <a:r>
              <a:rPr lang="en-US" sz="2200" dirty="0">
                <a:latin typeface="+mj-lt"/>
              </a:rPr>
              <a:t>Write in the rubric categories provided, but do not assign points </a:t>
            </a:r>
          </a:p>
          <a:p>
            <a:r>
              <a:rPr lang="en-US" sz="2600" b="1" u="sng" dirty="0">
                <a:latin typeface="+mj-lt"/>
              </a:rPr>
              <a:t>Reading </a:t>
            </a:r>
            <a:r>
              <a:rPr lang="en-US" sz="2600" i="1" dirty="0">
                <a:latin typeface="+mj-lt"/>
              </a:rPr>
              <a:t>(in HW10 &amp; weeks 13 &amp; 14 folders on Canvas)</a:t>
            </a:r>
          </a:p>
          <a:p>
            <a:pPr lvl="1"/>
            <a:r>
              <a:rPr lang="en-US" sz="2200" dirty="0">
                <a:latin typeface="+mj-lt"/>
              </a:rPr>
              <a:t>Lynch, Ch 3 (read), Ch 4 (skim)</a:t>
            </a:r>
          </a:p>
          <a:p>
            <a:pPr lvl="1"/>
            <a:r>
              <a:rPr lang="en-US" sz="2200" dirty="0">
                <a:latin typeface="+mj-lt"/>
              </a:rPr>
              <a:t>Lynch, Ch 9 (read)</a:t>
            </a:r>
            <a:endParaRPr lang="en-US" sz="2600" b="1" u="sng" dirty="0">
              <a:latin typeface="+mj-lt"/>
            </a:endParaRPr>
          </a:p>
          <a:p>
            <a:r>
              <a:rPr lang="en-US" sz="2600" b="1" u="sng" dirty="0">
                <a:latin typeface="+mj-lt"/>
              </a:rPr>
              <a:t>HW10 </a:t>
            </a:r>
            <a:r>
              <a:rPr lang="en-US" sz="2600" i="1" dirty="0">
                <a:latin typeface="+mj-lt"/>
              </a:rPr>
              <a:t>(Due Wed Dec 7, 1159pm)</a:t>
            </a:r>
          </a:p>
          <a:p>
            <a:pPr lvl="1"/>
            <a:r>
              <a:rPr lang="en-US" sz="2200" dirty="0">
                <a:latin typeface="+mj-lt"/>
              </a:rPr>
              <a:t>Just some “finger exercises” so you can play with estimating multilevel models with Stan, examining Stan output, etc.</a:t>
            </a:r>
          </a:p>
          <a:p>
            <a:r>
              <a:rPr lang="en-US" sz="2600" b="1" u="sng" dirty="0">
                <a:latin typeface="+mj-lt"/>
              </a:rPr>
              <a:t>Last Quiz </a:t>
            </a:r>
            <a:r>
              <a:rPr lang="en-US" sz="2600" i="1" dirty="0">
                <a:latin typeface="+mj-lt"/>
              </a:rPr>
              <a:t>(Mon-Tue Dec 5-6)</a:t>
            </a:r>
          </a:p>
          <a:p>
            <a:pPr lvl="1"/>
            <a:r>
              <a:rPr lang="en-US" sz="2200" dirty="0">
                <a:latin typeface="+mj-lt"/>
              </a:rPr>
              <a:t>Like midsemester survey – your thoughts about the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47374-A248-403C-998F-F294947C8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2D2-4331-4BB2-A23B-0B1FE359139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5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2A26E7B0-B905-4C65-A627-6DCD5C2B5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F0381-69A9-4169-9644-D6B8ADC8CBE3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Date Placeholder 6">
            <a:extLst>
              <a:ext uri="{FF2B5EF4-FFF2-40B4-BE49-F238E27FC236}">
                <a16:creationId xmlns:a16="http://schemas.microsoft.com/office/drawing/2014/main" id="{F54147C0-DFCE-49EC-B7B9-7B783E0D716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7B3BC-F666-4409-9105-27812FFEEEA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92C5B20F-A41C-4D53-82C0-0D2B32CC4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 in STAN</a:t>
            </a: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733CBF21-35C3-411A-9D6C-15B1696BDA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MLM form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Hierarchical form</a:t>
            </a:r>
          </a:p>
        </p:txBody>
      </p:sp>
      <p:sp>
        <p:nvSpPr>
          <p:cNvPr id="17415" name="Rectangle 4">
            <a:extLst>
              <a:ext uri="{FF2B5EF4-FFF2-40B4-BE49-F238E27FC236}">
                <a16:creationId xmlns:a16="http://schemas.microsoft.com/office/drawing/2014/main" id="{7B08A51A-DD92-458B-A7D1-5A3118EBE6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STAN form</a:t>
            </a: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5FD23A09-A702-4426-BCD4-F44EAF1DC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CB9DED1F-F5DC-4B2C-977E-D7A6084D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343400"/>
            <a:ext cx="6858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C50F5255-11AA-4236-8506-044D0098B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2590800"/>
            <a:ext cx="13716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9" name="Line 12">
            <a:extLst>
              <a:ext uri="{FF2B5EF4-FFF2-40B4-BE49-F238E27FC236}">
                <a16:creationId xmlns:a16="http://schemas.microsoft.com/office/drawing/2014/main" id="{A303B5D3-DC99-42F5-8C66-4B0DE3617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3300" y="2895600"/>
            <a:ext cx="2536825" cy="1430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0" name="Picture 2">
            <a:extLst>
              <a:ext uri="{FF2B5EF4-FFF2-40B4-BE49-F238E27FC236}">
                <a16:creationId xmlns:a16="http://schemas.microsoft.com/office/drawing/2014/main" id="{884FA3CC-0A5D-4B90-882B-3A92F63232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0"/>
            <a:ext cx="3105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21" name="Picture 4">
            <a:extLst>
              <a:ext uri="{FF2B5EF4-FFF2-40B4-BE49-F238E27FC236}">
                <a16:creationId xmlns:a16="http://schemas.microsoft.com/office/drawing/2014/main" id="{9975FF0E-C4C3-4EE0-AB4C-EF880B0116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5F9995E6-02F2-4DDF-B195-58B5E79E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OG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5454F63C-3495-4EAA-A083-D6DBB09766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MLM form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Hierarchical form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438F15C2-858B-4123-A6C0-7F7FB64903E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B5B9D6FD-B253-433A-BEA9-880D6C093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A8C43D-DF6F-435A-82EA-8B4C4DDBCA9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2" name="Date Placeholder 6">
            <a:extLst>
              <a:ext uri="{FF2B5EF4-FFF2-40B4-BE49-F238E27FC236}">
                <a16:creationId xmlns:a16="http://schemas.microsoft.com/office/drawing/2014/main" id="{71BDF707-4ABA-44D9-93CF-B0BA346259F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561841-BC0A-4177-AA82-CA120A200D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3" name="Rectangle 2">
            <a:extLst>
              <a:ext uri="{FF2B5EF4-FFF2-40B4-BE49-F238E27FC236}">
                <a16:creationId xmlns:a16="http://schemas.microsoft.com/office/drawing/2014/main" id="{BAAC2933-4F2F-4018-A5C0-7EB63685E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 in STAN</a:t>
            </a:r>
          </a:p>
        </p:txBody>
      </p:sp>
      <p:sp>
        <p:nvSpPr>
          <p:cNvPr id="19464" name="Rectangle 4">
            <a:extLst>
              <a:ext uri="{FF2B5EF4-FFF2-40B4-BE49-F238E27FC236}">
                <a16:creationId xmlns:a16="http://schemas.microsoft.com/office/drawing/2014/main" id="{4DF8D003-6078-4CD4-B4B2-EB792AC6B1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STAN form</a:t>
            </a:r>
          </a:p>
        </p:txBody>
      </p:sp>
      <p:sp>
        <p:nvSpPr>
          <p:cNvPr id="19465" name="Line 8">
            <a:extLst>
              <a:ext uri="{FF2B5EF4-FFF2-40B4-BE49-F238E27FC236}">
                <a16:creationId xmlns:a16="http://schemas.microsoft.com/office/drawing/2014/main" id="{1505FCE5-C9EF-4ED1-B067-8D4BF172C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Oval 9">
            <a:extLst>
              <a:ext uri="{FF2B5EF4-FFF2-40B4-BE49-F238E27FC236}">
                <a16:creationId xmlns:a16="http://schemas.microsoft.com/office/drawing/2014/main" id="{AA9AEB2C-578A-403B-B5D2-0051E672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343400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7" name="Oval 10">
            <a:extLst>
              <a:ext uri="{FF2B5EF4-FFF2-40B4-BE49-F238E27FC236}">
                <a16:creationId xmlns:a16="http://schemas.microsoft.com/office/drawing/2014/main" id="{29236113-CA5E-4881-9A29-5EC82BA4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676525"/>
            <a:ext cx="838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68" name="Picture 4">
            <a:extLst>
              <a:ext uri="{FF2B5EF4-FFF2-40B4-BE49-F238E27FC236}">
                <a16:creationId xmlns:a16="http://schemas.microsoft.com/office/drawing/2014/main" id="{2F254BAE-170D-46FB-BA09-873422ED3AC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0"/>
            <a:ext cx="3105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D62E6B-5823-4A23-AAD9-D34451294A8E}"/>
              </a:ext>
            </a:extLst>
          </p:cNvPr>
          <p:cNvCxnSpPr/>
          <p:nvPr/>
        </p:nvCxnSpPr>
        <p:spPr>
          <a:xfrm flipV="1">
            <a:off x="4267200" y="2971800"/>
            <a:ext cx="3270250" cy="13716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>
            <a:extLst>
              <a:ext uri="{FF2B5EF4-FFF2-40B4-BE49-F238E27FC236}">
                <a16:creationId xmlns:a16="http://schemas.microsoft.com/office/drawing/2014/main" id="{DDBBEE20-3334-4B79-BF79-6E7C5853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ON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5C348A94-41DF-48B9-AA9B-0C29A8876C8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D1A49519-180A-47F6-981E-A37206C28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98B9F-DB5A-4A96-AC64-7BDEA0740AB4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9" name="Date Placeholder 6">
            <a:extLst>
              <a:ext uri="{FF2B5EF4-FFF2-40B4-BE49-F238E27FC236}">
                <a16:creationId xmlns:a16="http://schemas.microsoft.com/office/drawing/2014/main" id="{C52C615A-AB66-477D-9724-523B23314EF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440F75-2AFA-43CB-9269-84E87CCE49D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F769A022-0987-40BB-81CF-4F482993D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 in STAN</a:t>
            </a:r>
          </a:p>
        </p:txBody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E1A0C7B7-F70D-4890-A062-D0EAAE6683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MLM form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Hierarchical form</a:t>
            </a:r>
          </a:p>
        </p:txBody>
      </p:sp>
      <p:sp>
        <p:nvSpPr>
          <p:cNvPr id="21512" name="Rectangle 4">
            <a:extLst>
              <a:ext uri="{FF2B5EF4-FFF2-40B4-BE49-F238E27FC236}">
                <a16:creationId xmlns:a16="http://schemas.microsoft.com/office/drawing/2014/main" id="{15A5CFBE-65CD-4CEA-A930-5ED50B8537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STAN form</a:t>
            </a:r>
          </a:p>
        </p:txBody>
      </p:sp>
      <p:sp>
        <p:nvSpPr>
          <p:cNvPr id="21513" name="Line 8">
            <a:extLst>
              <a:ext uri="{FF2B5EF4-FFF2-40B4-BE49-F238E27FC236}">
                <a16:creationId xmlns:a16="http://schemas.microsoft.com/office/drawing/2014/main" id="{13CCA3B0-E818-43D8-844D-5E9605424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Oval 9">
            <a:extLst>
              <a:ext uri="{FF2B5EF4-FFF2-40B4-BE49-F238E27FC236}">
                <a16:creationId xmlns:a16="http://schemas.microsoft.com/office/drawing/2014/main" id="{E3A97FA0-0466-4996-B3EA-7E647F92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029200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5" name="Oval 10">
            <a:extLst>
              <a:ext uri="{FF2B5EF4-FFF2-40B4-BE49-F238E27FC236}">
                <a16:creationId xmlns:a16="http://schemas.microsoft.com/office/drawing/2014/main" id="{7A253642-6F0C-429F-8E6B-2F16721AE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953000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6" name="Oval 11">
            <a:extLst>
              <a:ext uri="{FF2B5EF4-FFF2-40B4-BE49-F238E27FC236}">
                <a16:creationId xmlns:a16="http://schemas.microsoft.com/office/drawing/2014/main" id="{9382F229-D862-4F8A-BD1D-61ECC7C9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53000"/>
            <a:ext cx="4572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7" name="Oval 12">
            <a:extLst>
              <a:ext uri="{FF2B5EF4-FFF2-40B4-BE49-F238E27FC236}">
                <a16:creationId xmlns:a16="http://schemas.microsoft.com/office/drawing/2014/main" id="{17CD265A-AE7F-4053-9422-F6FDE59C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733800"/>
            <a:ext cx="6096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8" name="Oval 13">
            <a:extLst>
              <a:ext uri="{FF2B5EF4-FFF2-40B4-BE49-F238E27FC236}">
                <a16:creationId xmlns:a16="http://schemas.microsoft.com/office/drawing/2014/main" id="{AF66E86A-93D5-42CF-B52A-481610CD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33800"/>
            <a:ext cx="3810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19" name="Oval 14">
            <a:extLst>
              <a:ext uri="{FF2B5EF4-FFF2-40B4-BE49-F238E27FC236}">
                <a16:creationId xmlns:a16="http://schemas.microsoft.com/office/drawing/2014/main" id="{F86BAE90-4995-405D-ABE1-E86F72E0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33800"/>
            <a:ext cx="990600" cy="381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C578A91C-CA57-4920-8189-8548894C3D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946525"/>
            <a:ext cx="2590800" cy="957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5FFF63B6-59B8-44C2-ACAA-F5E8373D25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9700" y="4135438"/>
            <a:ext cx="3060700" cy="10271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2" name="Picture 2">
            <a:extLst>
              <a:ext uri="{FF2B5EF4-FFF2-40B4-BE49-F238E27FC236}">
                <a16:creationId xmlns:a16="http://schemas.microsoft.com/office/drawing/2014/main" id="{6871FBE0-E432-4F66-BE11-45892B4989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0"/>
            <a:ext cx="3105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23" name="Line 17">
            <a:extLst>
              <a:ext uri="{FF2B5EF4-FFF2-40B4-BE49-F238E27FC236}">
                <a16:creationId xmlns:a16="http://schemas.microsoft.com/office/drawing/2014/main" id="{97D81AAF-96F0-4A95-AF40-7AE902CC4B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979863"/>
            <a:ext cx="3060700" cy="1025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7C5F746F-80B5-42FE-89C2-17BD702D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ON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>
            <a:extLst>
              <a:ext uri="{FF2B5EF4-FFF2-40B4-BE49-F238E27FC236}">
                <a16:creationId xmlns:a16="http://schemas.microsoft.com/office/drawing/2014/main" id="{05D54803-3046-4E81-BCB9-DD1ED736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562600"/>
            <a:ext cx="1866900" cy="5270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Have to add priors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to all free parameters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A8176F38-7231-46E9-91EC-DC8FAF311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23FA2-6477-414A-9CDD-9460AF34A003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7" name="Date Placeholder 6">
            <a:extLst>
              <a:ext uri="{FF2B5EF4-FFF2-40B4-BE49-F238E27FC236}">
                <a16:creationId xmlns:a16="http://schemas.microsoft.com/office/drawing/2014/main" id="{19BEADE2-D4C6-402A-B0A8-89297F9DBEA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FA37E5-74F2-4358-9121-63B0425C135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E663133D-B6AD-4BA1-BDD2-0E5BEDE17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Models in STAN</a:t>
            </a: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155223FC-830E-4241-B43A-222483BDCF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MLM form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Hierarchical form</a:t>
            </a:r>
          </a:p>
        </p:txBody>
      </p:sp>
      <p:sp>
        <p:nvSpPr>
          <p:cNvPr id="23560" name="Rectangle 4">
            <a:extLst>
              <a:ext uri="{FF2B5EF4-FFF2-40B4-BE49-F238E27FC236}">
                <a16:creationId xmlns:a16="http://schemas.microsoft.com/office/drawing/2014/main" id="{F0064B3B-65CD-4C02-AD37-41E2429BF0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STAN form</a:t>
            </a:r>
          </a:p>
        </p:txBody>
      </p:sp>
      <p:sp>
        <p:nvSpPr>
          <p:cNvPr id="23561" name="Line 8">
            <a:extLst>
              <a:ext uri="{FF2B5EF4-FFF2-40B4-BE49-F238E27FC236}">
                <a16:creationId xmlns:a16="http://schemas.microsoft.com/office/drawing/2014/main" id="{61D00448-6C08-4238-AA50-33691D00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219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Oval 9">
            <a:extLst>
              <a:ext uri="{FF2B5EF4-FFF2-40B4-BE49-F238E27FC236}">
                <a16:creationId xmlns:a16="http://schemas.microsoft.com/office/drawing/2014/main" id="{DE278F33-36A2-4C15-B168-B9BD91A8E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46482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63" name="Picture 2">
            <a:extLst>
              <a:ext uri="{FF2B5EF4-FFF2-40B4-BE49-F238E27FC236}">
                <a16:creationId xmlns:a16="http://schemas.microsoft.com/office/drawing/2014/main" id="{6AAEFE0B-DD08-488D-B213-40BFACE0944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0"/>
            <a:ext cx="3105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64" name="Picture 4">
            <a:extLst>
              <a:ext uri="{FF2B5EF4-FFF2-40B4-BE49-F238E27FC236}">
                <a16:creationId xmlns:a16="http://schemas.microsoft.com/office/drawing/2014/main" id="{B3427F61-C293-40D3-8EC1-1BF8B494455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325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6F95F853-2D39-456A-9E01-47865F3637D3}"/>
              </a:ext>
            </a:extLst>
          </p:cNvPr>
          <p:cNvCxnSpPr>
            <a:cxnSpLocks/>
          </p:cNvCxnSpPr>
          <p:nvPr/>
        </p:nvCxnSpPr>
        <p:spPr>
          <a:xfrm rot="10800000">
            <a:off x="6705600" y="5610225"/>
            <a:ext cx="228600" cy="263525"/>
          </a:xfrm>
          <a:prstGeom prst="curvedConnector2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2">
            <a:extLst>
              <a:ext uri="{FF2B5EF4-FFF2-40B4-BE49-F238E27FC236}">
                <a16:creationId xmlns:a16="http://schemas.microsoft.com/office/drawing/2014/main" id="{CA69F1FD-A104-45B1-B2EB-DE080A34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600200"/>
            <a:ext cx="41585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model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 in 1:N)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</a:t>
            </a:r>
            <a:r>
              <a:rPr lang="en-US" altLang="en-US" sz="1400" dirty="0" err="1">
                <a:latin typeface="Courier New" panose="02070309020205020404" pitchFamily="49" charset="0"/>
              </a:rPr>
              <a:t>log_radon</a:t>
            </a:r>
            <a:r>
              <a:rPr lang="en-US" altLang="en-US" sz="1400" dirty="0">
                <a:latin typeface="Courier New" panose="02070309020205020404" pitchFamily="49" charset="0"/>
              </a:rPr>
              <a:t>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 ~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     normal(a0[county[</a:t>
            </a:r>
            <a:r>
              <a:rPr lang="en-US" altLang="en-US" sz="1400" dirty="0" err="1">
                <a:latin typeface="Courier New" panose="02070309020205020404" pitchFamily="49" charset="0"/>
              </a:rPr>
              <a:t>i</a:t>
            </a:r>
            <a:r>
              <a:rPr lang="en-US" altLang="en-US" sz="1400" dirty="0">
                <a:latin typeface="Courier New" panose="02070309020205020404" pitchFamily="49" charset="0"/>
              </a:rPr>
              <a:t>]],sigma);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LEVEL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for (j in 1:J)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  a0[j] ~ normal(b0,tau0);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// PRIORS ON “FREE PARAMETERS”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b0 ~ normal(0,1e+6);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sigma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tau0 ~ uniform(0,50);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55659F07-9F15-4189-8F12-1833ED01A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BB4188-B29E-4F0A-A003-527CA336416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6">
            <a:extLst>
              <a:ext uri="{FF2B5EF4-FFF2-40B4-BE49-F238E27FC236}">
                <a16:creationId xmlns:a16="http://schemas.microsoft.com/office/drawing/2014/main" id="{7C017FF9-3356-48E6-B00F-ED6C20B2758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7C2FE-F620-4628-A2C5-D2C2F846637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4D561F1A-1AAB-4F75-9F98-F9148D86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Example 1: Minnesota Radon – Intercept Only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12DE3D5-C431-4360-BC52-05627F9492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MLM: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Hierarchical:</a:t>
            </a:r>
          </a:p>
        </p:txBody>
      </p:sp>
      <p:sp>
        <p:nvSpPr>
          <p:cNvPr id="25606" name="Rectangle 11">
            <a:extLst>
              <a:ext uri="{FF2B5EF4-FFF2-40B4-BE49-F238E27FC236}">
                <a16:creationId xmlns:a16="http://schemas.microsoft.com/office/drawing/2014/main" id="{8BA3F108-DCA0-4876-BCC5-B950C43EAE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Demonstration in R and STAN…</a:t>
            </a:r>
          </a:p>
          <a:p>
            <a:pPr eaLnBrk="1" hangingPunct="1"/>
            <a:r>
              <a:rPr lang="en-US" altLang="en-US" sz="2600"/>
              <a:t>(comparison with lmer also)</a:t>
            </a:r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B034BED2-B3FA-4C73-B0C5-231DB168C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044700"/>
            <a:ext cx="31273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8" name="Picture 4">
            <a:extLst>
              <a:ext uri="{FF2B5EF4-FFF2-40B4-BE49-F238E27FC236}">
                <a16:creationId xmlns:a16="http://schemas.microsoft.com/office/drawing/2014/main" id="{EE8E15F5-3F04-4DE7-851F-69600AB426E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706938"/>
            <a:ext cx="37560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E44AD380-5700-4AFF-92BD-165CC33CD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5B6550-8819-418D-AC8F-B38151D62FBD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AFA11F62-2988-468E-A424-740212E8D3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86C579-1ECD-426B-8F23-A9487EE9F1B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34F18A1-1F4D-4227-B48A-4DE71197C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Review…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1C229FC1-B9C2-49AC-A741-D215B3500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stanfit.object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2800" dirty="0"/>
              <a:t> and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summary(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stanfit.object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dirty="0"/>
              <a:t>: point estimates and CI’s for parameters.  </a:t>
            </a:r>
          </a:p>
          <a:p>
            <a:pPr eaLnBrk="1" hangingPunct="1"/>
            <a:r>
              <a:rPr lang="en-US" altLang="en-US" dirty="0"/>
              <a:t>MCMC samples themselves available via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extract(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stanfit.object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/>
            <a:r>
              <a:rPr lang="en-US" altLang="en-US" dirty="0"/>
              <a:t>Other estimation, plotting and diagnostic functions (see 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library(help=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rstan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bayesplot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2800" dirty="0"/>
              <a:t>and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library(</a:t>
            </a:r>
            <a:r>
              <a:rPr lang="en-US" alt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shinystan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altLang="en-US" dirty="0"/>
              <a:t> graphical estimation and diagnostic tools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5708625A-D018-472A-9C9D-7BCB74C37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7C22F1-CC68-4AA8-984A-DBC8EDFC4A7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5">
            <a:extLst>
              <a:ext uri="{FF2B5EF4-FFF2-40B4-BE49-F238E27FC236}">
                <a16:creationId xmlns:a16="http://schemas.microsoft.com/office/drawing/2014/main" id="{015B5E91-92C2-44C1-B42C-298BCCC28B5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65F3F7-E3CA-4350-9371-1DFD0F5D729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1FEE618-515C-4164-9052-FE1E58E42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new?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6DA4E9BA-7146-40E2-AB14-4A09A9C57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STAN automatically</a:t>
            </a:r>
          </a:p>
          <a:p>
            <a:pPr lvl="1" eaLnBrk="1" hangingPunct="1"/>
            <a:r>
              <a:rPr lang="en-US" altLang="en-US" sz="2200" dirty="0"/>
              <a:t>Runs 4 separate MCMC chains of 2000 steps each</a:t>
            </a:r>
          </a:p>
          <a:p>
            <a:pPr lvl="2" eaLnBrk="1" hangingPunct="1"/>
            <a:r>
              <a:rPr lang="en-US" altLang="en-US" sz="1800" dirty="0"/>
              <a:t>Number of steps for each specified with “</a:t>
            </a:r>
            <a:r>
              <a:rPr lang="en-US" altLang="en-US" sz="1800" dirty="0" err="1"/>
              <a:t>iter</a:t>
            </a:r>
            <a:r>
              <a:rPr lang="en-US" altLang="en-US" sz="1800" dirty="0"/>
              <a:t>=“ in stan() function</a:t>
            </a:r>
          </a:p>
          <a:p>
            <a:pPr lvl="1" eaLnBrk="1" hangingPunct="1"/>
            <a:r>
              <a:rPr lang="en-US" altLang="en-US" sz="2200" dirty="0"/>
              <a:t>Throws away the first half of each chain as “burn-in/warm-up”</a:t>
            </a:r>
          </a:p>
          <a:p>
            <a:pPr lvl="1" eaLnBrk="1" hangingPunct="1"/>
            <a:r>
              <a:rPr lang="en-US" altLang="en-US" sz="2200" i="1" dirty="0"/>
              <a:t>You can change these when you run stan(); see help(stan)</a:t>
            </a:r>
          </a:p>
          <a:p>
            <a:pPr lvl="1" eaLnBrk="1" hangingPunct="1"/>
            <a:r>
              <a:rPr lang="en-US" altLang="en-US" sz="2200" i="1" dirty="0"/>
              <a:t>You can also set initial values for the chains; again help(stan)</a:t>
            </a:r>
          </a:p>
          <a:p>
            <a:pPr eaLnBrk="1" hangingPunct="1"/>
            <a:r>
              <a:rPr lang="en-US" altLang="en-US" sz="2600" dirty="0"/>
              <a:t>STAN reports </a:t>
            </a:r>
          </a:p>
          <a:p>
            <a:pPr lvl="1" eaLnBrk="1" hangingPunct="1"/>
            <a:r>
              <a:rPr lang="en-US" altLang="en-US" sz="2200" dirty="0"/>
              <a:t>an “</a:t>
            </a:r>
            <a:r>
              <a:rPr lang="en-US" altLang="en-US" sz="2200" dirty="0" err="1"/>
              <a:t>Rhat</a:t>
            </a:r>
            <a:r>
              <a:rPr lang="en-US" altLang="en-US" sz="2200" dirty="0"/>
              <a:t>” statistic for each parameter estimated</a:t>
            </a:r>
          </a:p>
          <a:p>
            <a:pPr lvl="1" eaLnBrk="1" hangingPunct="1"/>
            <a:r>
              <a:rPr lang="en-US" altLang="en-US" sz="2200" dirty="0"/>
              <a:t>an “</a:t>
            </a:r>
            <a:r>
              <a:rPr lang="en-US" altLang="en-US" sz="2200" dirty="0" err="1"/>
              <a:t>neff</a:t>
            </a:r>
            <a:r>
              <a:rPr lang="en-US" altLang="en-US" sz="2200" dirty="0"/>
              <a:t>” statistic for each parameter (effective sample size)</a:t>
            </a:r>
          </a:p>
          <a:p>
            <a:pPr eaLnBrk="1" hangingPunct="1"/>
            <a:r>
              <a:rPr lang="en-US" altLang="en-US" sz="2600" dirty="0"/>
              <a:t>We’ll look at their definitions on the next page</a:t>
            </a:r>
          </a:p>
          <a:p>
            <a:pPr lvl="1" eaLnBrk="1" hangingPunct="1"/>
            <a:r>
              <a:rPr lang="en-US" altLang="en-US" sz="2200" dirty="0"/>
              <a:t>For STAN, </a:t>
            </a:r>
            <a:r>
              <a:rPr lang="en-US" altLang="en-US" sz="2200" dirty="0" err="1"/>
              <a:t>Rhat</a:t>
            </a:r>
            <a:r>
              <a:rPr lang="en-US" altLang="en-US" sz="2200" dirty="0"/>
              <a:t> usually quite close to the “ideal” value of 1.00</a:t>
            </a:r>
          </a:p>
          <a:p>
            <a:pPr lvl="1" eaLnBrk="1" hangingPunct="1"/>
            <a:endParaRPr lang="en-US" altLang="en-US" sz="2200" i="1" dirty="0"/>
          </a:p>
          <a:p>
            <a:pPr lvl="1" eaLnBrk="1" hangingPunct="1"/>
            <a:endParaRPr lang="en-US" altLang="en-US" sz="2200" dirty="0"/>
          </a:p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48EFFD3-3576-4CEA-9CF3-E7CFC5A8E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    ?</a:t>
            </a:r>
          </a:p>
        </p:txBody>
      </p:sp>
      <p:sp>
        <p:nvSpPr>
          <p:cNvPr id="31747" name="Content Placeholder 13">
            <a:extLst>
              <a:ext uri="{FF2B5EF4-FFF2-40B4-BE49-F238E27FC236}">
                <a16:creationId xmlns:a16="http://schemas.microsoft.com/office/drawing/2014/main" id="{FAF39086-AAB8-4217-90DE-804DC3CF3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altLang="en-US"/>
              <a:t>Suppose we have M chains: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Define</a:t>
            </a:r>
          </a:p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B9F1EF0-3FE3-4186-915A-EE83FE8894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6782D-4703-404F-A300-D207B3A5675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7AF47273-A58A-479D-9735-34D8DF53FE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6778CB-C779-402A-9A6B-105A8AE2A39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1750" name="Picture 3">
            <a:extLst>
              <a:ext uri="{FF2B5EF4-FFF2-40B4-BE49-F238E27FC236}">
                <a16:creationId xmlns:a16="http://schemas.microsoft.com/office/drawing/2014/main" id="{756E16DE-09E2-4836-A4DE-241A9CA982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3172"/>
            <a:ext cx="328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>
            <a:extLst>
              <a:ext uri="{FF2B5EF4-FFF2-40B4-BE49-F238E27FC236}">
                <a16:creationId xmlns:a16="http://schemas.microsoft.com/office/drawing/2014/main" id="{42504525-832D-42D8-9C01-526BE7F48F4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568450"/>
            <a:ext cx="6022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>
            <a:extLst>
              <a:ext uri="{FF2B5EF4-FFF2-40B4-BE49-F238E27FC236}">
                <a16:creationId xmlns:a16="http://schemas.microsoft.com/office/drawing/2014/main" id="{6406BC3A-312B-400F-8E57-B348F0E9FB7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660775"/>
            <a:ext cx="62182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id="{5D6B4A48-E8A8-4E82-A612-203EE025630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327525"/>
            <a:ext cx="41290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8BACDB18-D914-4AD5-B767-1561F16CC78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2925"/>
            <a:ext cx="41290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24D8337-1AE2-41F1-851F-182B78ED9858}"/>
              </a:ext>
            </a:extLst>
          </p:cNvPr>
          <p:cNvSpPr/>
          <p:nvPr/>
        </p:nvSpPr>
        <p:spPr>
          <a:xfrm>
            <a:off x="288925" y="5475288"/>
            <a:ext cx="1828800" cy="392112"/>
          </a:xfrm>
          <a:prstGeom prst="rect">
            <a:avLst/>
          </a:prstGeom>
          <a:solidFill>
            <a:srgbClr val="FFFF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7C943-2A0C-488C-AA07-D2681D2AC599}"/>
              </a:ext>
            </a:extLst>
          </p:cNvPr>
          <p:cNvSpPr/>
          <p:nvPr/>
        </p:nvSpPr>
        <p:spPr>
          <a:xfrm>
            <a:off x="304800" y="2960688"/>
            <a:ext cx="1828800" cy="392112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74" name="Title 1">
            <a:extLst>
              <a:ext uri="{FF2B5EF4-FFF2-40B4-BE49-F238E27FC236}">
                <a16:creationId xmlns:a16="http://schemas.microsoft.com/office/drawing/2014/main" id="{488D6EAC-BE8E-4D96-8A3B-A294B63E1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    ?</a:t>
            </a:r>
          </a:p>
        </p:txBody>
      </p:sp>
      <p:sp>
        <p:nvSpPr>
          <p:cNvPr id="32775" name="Content Placeholder 6">
            <a:extLst>
              <a:ext uri="{FF2B5EF4-FFF2-40B4-BE49-F238E27FC236}">
                <a16:creationId xmlns:a16="http://schemas.microsoft.com/office/drawing/2014/main" id="{8AAE1C15-AA21-4D9D-8E7E-27775F5922C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r>
              <a:rPr lang="en-US" altLang="en-US"/>
              <a:t>Separated chains: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Converged chains:</a:t>
            </a:r>
          </a:p>
        </p:txBody>
      </p:sp>
      <p:sp>
        <p:nvSpPr>
          <p:cNvPr id="32776" name="Slide Number Placeholder 3">
            <a:extLst>
              <a:ext uri="{FF2B5EF4-FFF2-40B4-BE49-F238E27FC236}">
                <a16:creationId xmlns:a16="http://schemas.microsoft.com/office/drawing/2014/main" id="{492D3843-712F-4064-A71F-7A14E1A54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49062F-8BA2-4DCD-8BBD-A8EEACDFAF84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7" name="Date Placeholder 4">
            <a:extLst>
              <a:ext uri="{FF2B5EF4-FFF2-40B4-BE49-F238E27FC236}">
                <a16:creationId xmlns:a16="http://schemas.microsoft.com/office/drawing/2014/main" id="{E2F0BC01-C1B5-4A66-91AE-762C31859F1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1F7BA2-F7B7-45BD-9199-7B7D25EAC78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2778" name="Picture 2">
            <a:extLst>
              <a:ext uri="{FF2B5EF4-FFF2-40B4-BE49-F238E27FC236}">
                <a16:creationId xmlns:a16="http://schemas.microsoft.com/office/drawing/2014/main" id="{B9962A79-8703-46BE-9B49-27CC0467441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3172"/>
            <a:ext cx="328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">
            <a:extLst>
              <a:ext uri="{FF2B5EF4-FFF2-40B4-BE49-F238E27FC236}">
                <a16:creationId xmlns:a16="http://schemas.microsoft.com/office/drawing/2014/main" id="{F3BEF544-B3D5-4365-8950-462FFF34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3920"/>
            <a:ext cx="37338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3">
            <a:extLst>
              <a:ext uri="{FF2B5EF4-FFF2-40B4-BE49-F238E27FC236}">
                <a16:creationId xmlns:a16="http://schemas.microsoft.com/office/drawing/2014/main" id="{8A31C20A-DC97-4398-926E-5C5130EC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7338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D23FB7B1-E315-4BE4-958C-FF8952230762}"/>
              </a:ext>
            </a:extLst>
          </p:cNvPr>
          <p:cNvSpPr/>
          <p:nvPr/>
        </p:nvSpPr>
        <p:spPr>
          <a:xfrm>
            <a:off x="8458200" y="12954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B528DB5-EE19-49C8-AE97-5075F2FEAB8F}"/>
              </a:ext>
            </a:extLst>
          </p:cNvPr>
          <p:cNvSpPr/>
          <p:nvPr/>
        </p:nvSpPr>
        <p:spPr>
          <a:xfrm>
            <a:off x="8458200" y="19050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F310271-B36A-47A8-B59F-282DE00A8819}"/>
              </a:ext>
            </a:extLst>
          </p:cNvPr>
          <p:cNvSpPr/>
          <p:nvPr/>
        </p:nvSpPr>
        <p:spPr>
          <a:xfrm>
            <a:off x="8458200" y="25146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F9E1BE6-A3E1-4D22-B29D-41D7D2E7DEF0}"/>
              </a:ext>
            </a:extLst>
          </p:cNvPr>
          <p:cNvSpPr/>
          <p:nvPr/>
        </p:nvSpPr>
        <p:spPr>
          <a:xfrm>
            <a:off x="4833938" y="3962400"/>
            <a:ext cx="155575" cy="16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41799F-960E-4BAF-97E9-C3FDAE0104BD}"/>
              </a:ext>
            </a:extLst>
          </p:cNvPr>
          <p:cNvCxnSpPr/>
          <p:nvPr/>
        </p:nvCxnSpPr>
        <p:spPr>
          <a:xfrm>
            <a:off x="5486400" y="27432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081E22-1399-408C-B266-D0F2B166A03D}"/>
              </a:ext>
            </a:extLst>
          </p:cNvPr>
          <p:cNvCxnSpPr/>
          <p:nvPr/>
        </p:nvCxnSpPr>
        <p:spPr>
          <a:xfrm>
            <a:off x="5410200" y="22098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421AE-2709-4D82-9A48-3067F74881D2}"/>
              </a:ext>
            </a:extLst>
          </p:cNvPr>
          <p:cNvCxnSpPr/>
          <p:nvPr/>
        </p:nvCxnSpPr>
        <p:spPr>
          <a:xfrm>
            <a:off x="5410200" y="16764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19">
            <a:extLst>
              <a:ext uri="{FF2B5EF4-FFF2-40B4-BE49-F238E27FC236}">
                <a16:creationId xmlns:a16="http://schemas.microsoft.com/office/drawing/2014/main" id="{A52648FC-20E3-4537-8C85-89F1186A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831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2789" name="TextBox 20">
            <a:extLst>
              <a:ext uri="{FF2B5EF4-FFF2-40B4-BE49-F238E27FC236}">
                <a16:creationId xmlns:a16="http://schemas.microsoft.com/office/drawing/2014/main" id="{728FEC23-7B03-4C24-A83B-BE4F2193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13716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90" name="TextBox 29">
            <a:extLst>
              <a:ext uri="{FF2B5EF4-FFF2-40B4-BE49-F238E27FC236}">
                <a16:creationId xmlns:a16="http://schemas.microsoft.com/office/drawing/2014/main" id="{5B0EB83B-5366-4C70-B55D-F5514684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19812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91" name="TextBox 30">
            <a:extLst>
              <a:ext uri="{FF2B5EF4-FFF2-40B4-BE49-F238E27FC236}">
                <a16:creationId xmlns:a16="http://schemas.microsoft.com/office/drawing/2014/main" id="{3CCBF7A0-E9A7-4A0E-A0BA-2005D446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3" y="25908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4957CC0A-C4ED-4A74-AC58-DCEB61195C47}"/>
              </a:ext>
            </a:extLst>
          </p:cNvPr>
          <p:cNvSpPr/>
          <p:nvPr/>
        </p:nvSpPr>
        <p:spPr>
          <a:xfrm>
            <a:off x="8458200" y="44958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93" name="TextBox 32">
            <a:extLst>
              <a:ext uri="{FF2B5EF4-FFF2-40B4-BE49-F238E27FC236}">
                <a16:creationId xmlns:a16="http://schemas.microsoft.com/office/drawing/2014/main" id="{CDB5DCA0-ABBF-47DB-9DF6-DFE6A649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138" y="45720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EDEB1CE8-76BE-40B1-B218-59A0AE9689FD}"/>
              </a:ext>
            </a:extLst>
          </p:cNvPr>
          <p:cNvSpPr/>
          <p:nvPr/>
        </p:nvSpPr>
        <p:spPr>
          <a:xfrm>
            <a:off x="8382000" y="43434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95" name="TextBox 34">
            <a:extLst>
              <a:ext uri="{FF2B5EF4-FFF2-40B4-BE49-F238E27FC236}">
                <a16:creationId xmlns:a16="http://schemas.microsoft.com/office/drawing/2014/main" id="{FB124C1B-6519-43C8-91AE-983A2C135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938" y="44196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B9DD9AD-8676-4ABD-9DA2-B5C860530E09}"/>
              </a:ext>
            </a:extLst>
          </p:cNvPr>
          <p:cNvSpPr/>
          <p:nvPr/>
        </p:nvSpPr>
        <p:spPr>
          <a:xfrm>
            <a:off x="8382000" y="4648200"/>
            <a:ext cx="155575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97" name="TextBox 36">
            <a:extLst>
              <a:ext uri="{FF2B5EF4-FFF2-40B4-BE49-F238E27FC236}">
                <a16:creationId xmlns:a16="http://schemas.microsoft.com/office/drawing/2014/main" id="{D0B74847-C95A-48DC-A6D9-849DA5F0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7244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</a:t>
            </a:r>
            <a:r>
              <a:rPr lang="en-US" altLang="en-US" sz="1800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CBFFA25-877B-4A67-8C69-063FCA27C520}"/>
              </a:ext>
            </a:extLst>
          </p:cNvPr>
          <p:cNvSpPr/>
          <p:nvPr/>
        </p:nvSpPr>
        <p:spPr>
          <a:xfrm>
            <a:off x="4833938" y="1295400"/>
            <a:ext cx="155575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99" name="TextBox 38">
            <a:extLst>
              <a:ext uri="{FF2B5EF4-FFF2-40B4-BE49-F238E27FC236}">
                <a16:creationId xmlns:a16="http://schemas.microsoft.com/office/drawing/2014/main" id="{05B5C8A5-21FB-46D8-A1AE-D0D1E6AF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685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068AF6-531E-47EE-AE91-9D8DF6F6E82D}"/>
              </a:ext>
            </a:extLst>
          </p:cNvPr>
          <p:cNvCxnSpPr/>
          <p:nvPr/>
        </p:nvCxnSpPr>
        <p:spPr>
          <a:xfrm>
            <a:off x="5486400" y="48768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79B352-6D96-4B4E-BF60-06D450D77A0C}"/>
              </a:ext>
            </a:extLst>
          </p:cNvPr>
          <p:cNvCxnSpPr/>
          <p:nvPr/>
        </p:nvCxnSpPr>
        <p:spPr>
          <a:xfrm>
            <a:off x="5486400" y="48006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6325C6-53E6-4A5B-B1BA-5866E8B219F0}"/>
              </a:ext>
            </a:extLst>
          </p:cNvPr>
          <p:cNvCxnSpPr/>
          <p:nvPr/>
        </p:nvCxnSpPr>
        <p:spPr>
          <a:xfrm>
            <a:off x="5486400" y="47244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D79AE6-B8F7-40D5-A12D-CFD3E4CEA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D79AE6-B8F7-40D5-A12D-CFD3E4CEA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8B0E1-1071-4EE1-8BB0-80EB50A2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794" y="1163637"/>
                <a:ext cx="8229600" cy="4932363"/>
              </a:xfrm>
            </p:spPr>
            <p:txBody>
              <a:bodyPr/>
              <a:lstStyle/>
              <a:p>
                <a:r>
                  <a:rPr lang="en-US" sz="2400" dirty="0"/>
                  <a:t>Because the Markov Chain draws may have dependence, the usual rule of thumb for a 95% estimation interval from the MC draws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doesn’t work. </a:t>
                </a:r>
              </a:p>
              <a:p>
                <a:r>
                  <a:rPr lang="en-US" sz="2400" dirty="0"/>
                  <a:t>One way to deal with this is to calculate what the equivalent (or “effective”) sample size would be, if the draws were independent.  With this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400" dirty="0"/>
                  <a:t>, we could get our usual interval,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𝑑𝑟𝑎𝑤𝑠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8B0E1-1071-4EE1-8BB0-80EB50A2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794" y="1163637"/>
                <a:ext cx="8229600" cy="4932363"/>
              </a:xfrm>
              <a:blipFill>
                <a:blip r:embed="rId3"/>
                <a:stretch>
                  <a:fillRect l="-296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2536-E765-4BDD-B19B-EFEFDA080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7432B-D9B1-4B76-B97C-CE10663E84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3561E-A308-42AA-9E9F-C80DC82E3E97}"/>
              </a:ext>
            </a:extLst>
          </p:cNvPr>
          <p:cNvSpPr txBox="1"/>
          <p:nvPr/>
        </p:nvSpPr>
        <p:spPr>
          <a:xfrm>
            <a:off x="1981200" y="627194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https://en.wikipedia.org/wiki/Effective_sample_size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https://mc-stan.org/docs/2_21/reference-manual/effective-sample-size-section.html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09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B2BF62F9-E9BF-449A-A544-8FFF9BD90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2130A8-70A0-4DA1-84F3-FC03143C2C1F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1" name="Date Placeholder 5">
            <a:extLst>
              <a:ext uri="{FF2B5EF4-FFF2-40B4-BE49-F238E27FC236}">
                <a16:creationId xmlns:a16="http://schemas.microsoft.com/office/drawing/2014/main" id="{2AE17913-34B7-4886-8408-70DFAC1159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98F3B-2217-4D3F-AED5-9A66179E8D6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A52A78C-232F-4C8C-B6C0-53AE4F5D9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1A4C9F95-5C61-463F-B661-1BA69FD29BC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403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Bayes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When we can recognize the posterior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When we can’t recognize the posterior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Monte Carlo, MCMC, and STAN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1</a:t>
                </a:r>
                <a:r>
                  <a:rPr lang="en-US" altLang="en-US" dirty="0"/>
                  <a:t>: Minnesota Radon – Intercept Only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What’s new?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 is     ?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2</a:t>
                </a:r>
                <a:r>
                  <a:rPr lang="en-US" altLang="en-US" dirty="0"/>
                  <a:t>: Mn Radon: Level 1 predictor “floor”, Level 2 predictor “log(uranium)”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3</a:t>
                </a:r>
                <a:r>
                  <a:rPr lang="en-US" altLang="en-US" dirty="0"/>
                  <a:t>: CD4 levels in HIV-positive youth</a:t>
                </a:r>
              </a:p>
            </p:txBody>
          </p:sp>
        </mc:Choice>
        <mc:Fallback xmlns="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1A4C9F95-5C61-463F-B661-1BA69FD29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40325"/>
              </a:xfrm>
              <a:blipFill>
                <a:blip r:embed="rId4"/>
                <a:stretch>
                  <a:fillRect l="-593" t="-2372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2">
            <a:extLst>
              <a:ext uri="{FF2B5EF4-FFF2-40B4-BE49-F238E27FC236}">
                <a16:creationId xmlns:a16="http://schemas.microsoft.com/office/drawing/2014/main" id="{BBCBA683-164E-4327-9262-3922360591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24" y="3706696"/>
            <a:ext cx="2714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D79AE6-B8F7-40D5-A12D-CFD3E4CEA5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D79AE6-B8F7-40D5-A12D-CFD3E4CEA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8B0E1-1071-4EE1-8BB0-80EB50A2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794" y="1163637"/>
                <a:ext cx="8229600" cy="4932363"/>
              </a:xfrm>
            </p:spPr>
            <p:txBody>
              <a:bodyPr/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, then it is easy to figure out the effective sample size: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sz="2000" dirty="0"/>
                  <a:t> samples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we have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1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𝐶𝑜𝑣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/>
                  <a:t>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000" dirty="0"/>
                  <a:t>  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sz="2000" dirty="0"/>
                  <a:t>.  </a:t>
                </a:r>
              </a:p>
              <a:p>
                <a:r>
                  <a:rPr lang="en-US" sz="2000" dirty="0"/>
                  <a:t>If the correlations depend on the lag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, then one can  calculate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𝑑𝑟𝑎𝑤𝑠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𝑑𝑟𝑎𝑤𝑠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1+2</m:t>
                          </m:r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/>
                                  </m:func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600" dirty="0"/>
                  <a:t>     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≈0,  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/>
                        </m:func>
                      </m:sub>
                    </m:sSub>
                  </m:oMath>
                </a14:m>
                <a:r>
                  <a:rPr lang="en-US" sz="2000" dirty="0"/>
                  <a:t> (usually around 20 or 30 at most, as you can</a:t>
                </a:r>
                <a:br>
                  <a:rPr lang="en-US" sz="2000" dirty="0"/>
                </a:br>
                <a:r>
                  <a:rPr lang="en-US" sz="2000" dirty="0"/>
                  <a:t>     see from the </a:t>
                </a:r>
                <a:r>
                  <a:rPr lang="en-US" sz="2000" dirty="0" err="1"/>
                  <a:t>acf</a:t>
                </a:r>
                <a:r>
                  <a:rPr lang="en-US" sz="2000" dirty="0"/>
                  <a:t> plots…).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88B0E1-1071-4EE1-8BB0-80EB50A2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794" y="1163637"/>
                <a:ext cx="8229600" cy="4932363"/>
              </a:xfrm>
              <a:blipFill>
                <a:blip r:embed="rId3"/>
                <a:stretch>
                  <a:fillRect t="-247" r="-815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12536-E765-4BDD-B19B-EFEFDA080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7432B-D9B1-4B76-B97C-CE10663E84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3561E-A308-42AA-9E9F-C80DC82E3E97}"/>
              </a:ext>
            </a:extLst>
          </p:cNvPr>
          <p:cNvSpPr txBox="1"/>
          <p:nvPr/>
        </p:nvSpPr>
        <p:spPr>
          <a:xfrm>
            <a:off x="1981200" y="627194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https://en.wikipedia.org/wiki/Effective_sample_size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https://mc-stan.org/docs/2_21/reference-manual/effective-sample-size-section.html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1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BD3A68-EFAD-4F11-9DCA-32072C5882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Rules of thumb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BD3A68-EFAD-4F11-9DCA-32072C588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815"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34BC3-8C6A-44B2-AAF1-C9E6D4C99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876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at perfect “convergence” to the Markov Chain’s stationary distribution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≤1.05</m:t>
                    </m:r>
                  </m:oMath>
                </a14:m>
                <a:r>
                  <a:rPr lang="en-US" dirty="0"/>
                  <a:t> is ideal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≤1.10</m:t>
                    </m:r>
                  </m:oMath>
                </a14:m>
                <a:r>
                  <a:rPr lang="en-US" dirty="0"/>
                  <a:t> is often acceptable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 is a measure of accuracy but also of how “bad” the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the Markov Chain are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≥100</m:t>
                    </m:r>
                  </m:oMath>
                </a14:m>
                <a:r>
                  <a:rPr lang="en-US" dirty="0"/>
                  <a:t> is often “good enough” for estimation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dirty="0"/>
                  <a:t> suggests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dirty="0"/>
                  <a:t> suggests acceptable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dirty="0"/>
                  <a:t> suggests worrisome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’s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134BC3-8C6A-44B2-AAF1-C9E6D4C99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876800"/>
              </a:xfrm>
              <a:blipFill>
                <a:blip r:embed="rId3"/>
                <a:stretch>
                  <a:fillRect t="-1250" r="-1259" b="-7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2453-A00E-42E6-BC43-8217CC478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2894F-91EC-4D0D-825E-90502E5050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0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0759DAFC-06EC-42B5-BA39-917BCB1E7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E70856-79B3-4854-8C9F-EFBBD0FDABEC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4BC857B5-1BEA-41DF-9528-0CD1172FDBB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58ED9A-9ED0-45CE-AF6F-314E666C204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30E034B4-ED60-4CB3-A47F-D11A33D1B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Example 2: Mn Radon: Level 1 predictor “floor”, Level 2 predictor “log(uranium)”</a:t>
            </a:r>
          </a:p>
        </p:txBody>
      </p:sp>
      <p:sp>
        <p:nvSpPr>
          <p:cNvPr id="33797" name="Rectangle 8">
            <a:extLst>
              <a:ext uri="{FF2B5EF4-FFF2-40B4-BE49-F238E27FC236}">
                <a16:creationId xmlns:a16="http://schemas.microsoft.com/office/drawing/2014/main" id="{C3498158-8D21-40F1-8918-66B223193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MLM: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Hierarchical: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Demonstration in R and STAN…</a:t>
            </a:r>
          </a:p>
        </p:txBody>
      </p:sp>
      <p:pic>
        <p:nvPicPr>
          <p:cNvPr id="33798" name="Picture 2">
            <a:extLst>
              <a:ext uri="{FF2B5EF4-FFF2-40B4-BE49-F238E27FC236}">
                <a16:creationId xmlns:a16="http://schemas.microsoft.com/office/drawing/2014/main" id="{8E2B0435-ABD6-4893-B17A-95A4CFAF86D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63246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>
            <a:extLst>
              <a:ext uri="{FF2B5EF4-FFF2-40B4-BE49-F238E27FC236}">
                <a16:creationId xmlns:a16="http://schemas.microsoft.com/office/drawing/2014/main" id="{ACC78481-7AB4-4864-BC05-4BE093C5145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057400"/>
            <a:ext cx="7172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30F22E81-0016-4028-9DEE-CD9C4547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611776-2C67-4E16-93CD-488D21CB50CA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14746A15-8D5E-444E-B74B-00EF81C76D8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52C41F-405B-463E-83D9-D86AA9B0B2F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E3BF05E-FCFC-423B-9FA3-CBDAE0A3F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Example 3: CD4 in HIV-positive youth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75F631D6-8062-4A56-A8E9-15AD4382D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See R handout, and demonstration in class</a:t>
            </a:r>
          </a:p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52B87354-CFBE-4D8F-8E9F-41CACDF99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939BD-8DAB-4B6E-A69A-4ADA6392AE6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6B219172-BDA5-4F73-A75C-71B484E1DA8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681388-3005-48BB-BC35-FAF701D8E47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F5EC253-6790-4FEE-A6F1-0426A6BC5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Wrap-Up…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>
                <a:extLst>
                  <a:ext uri="{FF2B5EF4-FFF2-40B4-BE49-F238E27FC236}">
                    <a16:creationId xmlns:a16="http://schemas.microsoft.com/office/drawing/2014/main" id="{462EB4D8-F2A0-47F7-B9D1-E1271A15A45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03275"/>
                <a:ext cx="8382000" cy="506412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STAN automates MCMC</a:t>
                </a:r>
              </a:p>
              <a:p>
                <a:pPr lvl="1" eaLnBrk="1" hangingPunct="1"/>
                <a:r>
                  <a:rPr lang="en-US" altLang="en-US" dirty="0"/>
                  <a:t>Specify (posterior)</a:t>
                </a:r>
                <a:r>
                  <a:rPr lang="en-US" altLang="en-US" dirty="0">
                    <a:latin typeface="cmsy10" panose="020B0604020202020204"/>
                  </a:rPr>
                  <a:t>/</a:t>
                </a:r>
                <a:r>
                  <a:rPr lang="en-US" altLang="en-US" dirty="0"/>
                  <a:t>(level 1)</a:t>
                </a:r>
                <a:r>
                  <a:rPr lang="en-US" altLang="en-US" dirty="0">
                    <a:latin typeface="cmsy10" panose="020B0604020202020204"/>
                  </a:rPr>
                  <a:t>£</a:t>
                </a:r>
                <a:r>
                  <a:rPr lang="en-US" altLang="en-US" dirty="0"/>
                  <a:t>(level 2)</a:t>
                </a:r>
                <a:r>
                  <a:rPr lang="en-US" altLang="en-US" dirty="0">
                    <a:latin typeface="cmsy10" panose="020B0604020202020204"/>
                  </a:rPr>
                  <a:t>£</a:t>
                </a:r>
                <a:r>
                  <a:rPr lang="en-US" altLang="en-US" dirty="0"/>
                  <a:t>…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/>
                  <a:t>	in an R-like language</a:t>
                </a:r>
              </a:p>
              <a:p>
                <a:pPr lvl="1" eaLnBrk="1" hangingPunct="1"/>
                <a:r>
                  <a:rPr lang="en-US" altLang="en-US" dirty="0"/>
                  <a:t>STAN designs and runs the MCMC for you</a:t>
                </a:r>
              </a:p>
              <a:p>
                <a:pPr lvl="1" eaLnBrk="1" hangingPunct="1"/>
                <a:r>
                  <a:rPr lang="en-US" altLang="en-US" dirty="0"/>
                  <a:t>Gelman &amp; Hill use BUGS, we will use STAN</a:t>
                </a:r>
              </a:p>
              <a:p>
                <a:pPr eaLnBrk="1" hangingPunct="1"/>
                <a:r>
                  <a:rPr lang="en-US" altLang="en-US" dirty="0"/>
                  <a:t>Summaries of parameter estimates, and good graphs: </a:t>
                </a:r>
                <a:r>
                  <a:rPr lang="en-US" altLang="en-US" dirty="0" err="1"/>
                  <a:t>rstan</a:t>
                </a:r>
                <a:r>
                  <a:rPr lang="en-US" altLang="en-US" dirty="0"/>
                  <a:t> helper functions, </a:t>
                </a:r>
                <a:r>
                  <a:rPr lang="en-US" altLang="en-US" dirty="0" err="1"/>
                  <a:t>basyesplot</a:t>
                </a:r>
                <a:r>
                  <a:rPr lang="en-US" altLang="en-US" dirty="0"/>
                  <a:t> &amp; </a:t>
                </a:r>
                <a:r>
                  <a:rPr lang="en-US" altLang="en-US" dirty="0" err="1"/>
                  <a:t>shinystan</a:t>
                </a:r>
                <a:r>
                  <a:rPr lang="en-US" altLang="en-US" dirty="0"/>
                  <a:t>… </a:t>
                </a:r>
              </a:p>
              <a:p>
                <a:pPr lvl="1" eaLnBrk="1" hangingPunct="1"/>
                <a:r>
                  <a:rPr lang="en-US" altLang="en-US" dirty="0" err="1"/>
                  <a:t>Rhat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dirty="0"/>
                  <a:t> 1.05 is a handy “convergence diagnostic”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altLang="en-US" dirty="0"/>
                  <a:t> suggests nice low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dirty="0"/>
                  <a:t>’s</a:t>
                </a:r>
              </a:p>
              <a:p>
                <a:pPr lvl="1" eaLnBrk="1" hangingPunct="1"/>
                <a:r>
                  <a:rPr lang="en-US" altLang="en-US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altLang="en-US" dirty="0"/>
                  <a:t> rather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𝑑𝑟𝑎𝑤𝑠</m:t>
                        </m:r>
                      </m:sub>
                    </m:sSub>
                  </m:oMath>
                </a14:m>
                <a:r>
                  <a:rPr lang="en-US" altLang="en-US" dirty="0"/>
                  <a:t> for “back of envelope” CI’s</a:t>
                </a: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 xmlns="">
          <p:sp>
            <p:nvSpPr>
              <p:cNvPr id="37893" name="Rectangle 3">
                <a:extLst>
                  <a:ext uri="{FF2B5EF4-FFF2-40B4-BE49-F238E27FC236}">
                    <a16:creationId xmlns:a16="http://schemas.microsoft.com/office/drawing/2014/main" id="{462EB4D8-F2A0-47F7-B9D1-E1271A15A4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03275"/>
                <a:ext cx="8382000" cy="5064125"/>
              </a:xfrm>
              <a:blipFill>
                <a:blip r:embed="rId3"/>
                <a:stretch>
                  <a:fillRect l="-582" t="-1444" r="-727" b="-9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B2BF62F9-E9BF-449A-A544-8FFF9BD90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2130A8-70A0-4DA1-84F3-FC03143C2C1F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1" name="Date Placeholder 5">
            <a:extLst>
              <a:ext uri="{FF2B5EF4-FFF2-40B4-BE49-F238E27FC236}">
                <a16:creationId xmlns:a16="http://schemas.microsoft.com/office/drawing/2014/main" id="{2AE17913-34B7-4886-8408-70DFAC1159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98F3B-2217-4D3F-AED5-9A66179E8D6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A52A78C-232F-4C8C-B6C0-53AE4F5D9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1A4C9F95-5C61-463F-B661-1BA69FD29BC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403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Bayes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When we can recognize the posterior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When we can’t recognize the posterior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Monte Carlo, MCMC, and STAN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1</a:t>
                </a:r>
                <a:r>
                  <a:rPr lang="en-US" altLang="en-US" dirty="0"/>
                  <a:t>: Minnesota Radon – Intercept Only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What’s new?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 is     ?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2</a:t>
                </a:r>
                <a:r>
                  <a:rPr lang="en-US" altLang="en-US" dirty="0"/>
                  <a:t>: Mn Radon: Level 1 predictor “floor”, Level 2 predictor “log(uranium)”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u="sng" dirty="0"/>
                  <a:t>Example 3</a:t>
                </a:r>
                <a:r>
                  <a:rPr lang="en-US" altLang="en-US" dirty="0"/>
                  <a:t>: CD4 levels in HIV-positive youth</a:t>
                </a:r>
              </a:p>
            </p:txBody>
          </p:sp>
        </mc:Choice>
        <mc:Fallback xmlns="">
          <p:sp>
            <p:nvSpPr>
              <p:cNvPr id="7173" name="Rectangle 3">
                <a:extLst>
                  <a:ext uri="{FF2B5EF4-FFF2-40B4-BE49-F238E27FC236}">
                    <a16:creationId xmlns:a16="http://schemas.microsoft.com/office/drawing/2014/main" id="{1A4C9F95-5C61-463F-B661-1BA69FD29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229600" cy="5140325"/>
              </a:xfrm>
              <a:blipFill>
                <a:blip r:embed="rId4"/>
                <a:stretch>
                  <a:fillRect l="-593" t="-2372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2">
            <a:extLst>
              <a:ext uri="{FF2B5EF4-FFF2-40B4-BE49-F238E27FC236}">
                <a16:creationId xmlns:a16="http://schemas.microsoft.com/office/drawing/2014/main" id="{BBCBA683-164E-4327-9262-3922360591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07" y="3694422"/>
            <a:ext cx="2714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03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C2F9-CF39-7C56-EFED-813CCF3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00767-76A9-6D3E-DA88-AC2FE0B61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40325"/>
              </a:xfrm>
            </p:spPr>
            <p:txBody>
              <a:bodyPr/>
              <a:lstStyle/>
              <a:p>
                <a:r>
                  <a:rPr lang="en-US" sz="2800" dirty="0"/>
                  <a:t>The Slogan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(posterior)</a:t>
                </a:r>
                <a:r>
                  <a:rPr lang="en-US" altLang="en-US" sz="2400" dirty="0">
                    <a:latin typeface="cmsy10" panose="020B0604020202020204"/>
                  </a:rPr>
                  <a:t>/</a:t>
                </a:r>
                <a:r>
                  <a:rPr lang="en-US" altLang="en-US" sz="2400" dirty="0"/>
                  <a:t>(likelihood)</a:t>
                </a:r>
                <a:r>
                  <a:rPr lang="en-US" altLang="en-US" sz="2400" dirty="0">
                    <a:latin typeface="cmsy10" panose="020B0604020202020204"/>
                  </a:rPr>
                  <a:t>£</a:t>
                </a:r>
                <a:r>
                  <a:rPr lang="en-US" altLang="en-US" sz="2400" dirty="0"/>
                  <a:t>(prior)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(posterior)</a:t>
                </a:r>
                <a:r>
                  <a:rPr lang="en-US" altLang="en-US" sz="2400" dirty="0">
                    <a:latin typeface="cmsy10" panose="020B0604020202020204"/>
                  </a:rPr>
                  <a:t>/</a:t>
                </a:r>
                <a:r>
                  <a:rPr lang="en-US" altLang="en-US" sz="2400" dirty="0"/>
                  <a:t>(level 1)</a:t>
                </a:r>
                <a:r>
                  <a:rPr lang="en-US" altLang="en-US" sz="2400" dirty="0">
                    <a:latin typeface="cmsy10" panose="020B0604020202020204"/>
                  </a:rPr>
                  <a:t>£</a:t>
                </a:r>
                <a:r>
                  <a:rPr lang="en-US" altLang="en-US" sz="2400" dirty="0"/>
                  <a:t>(level 2)</a:t>
                </a:r>
                <a:br>
                  <a:rPr lang="en-US" altLang="en-US" sz="2400" dirty="0"/>
                </a:br>
                <a:endParaRPr lang="en-US" altLang="en-US" sz="1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e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e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en-US" sz="24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/>
                  <a:t>Inferences based on features of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</m:oMath>
                </a14:m>
                <a:r>
                  <a:rPr lang="en-US" altLang="en-US" sz="2800" dirty="0"/>
                  <a:t>, e.g.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  <m:sup/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altLang="en-US" sz="2400" b="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𝑝𝑜𝑠𝑡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95% CI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800" b="0" dirty="0"/>
                  <a:t>We saw some specific examples last time…</a:t>
                </a:r>
                <a:endParaRPr lang="en-US" sz="3200" b="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3200" dirty="0"/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00767-76A9-6D3E-DA88-AC2FE0B61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40325"/>
              </a:xfrm>
              <a:blipFill>
                <a:blip r:embed="rId2"/>
                <a:stretch>
                  <a:fillRect l="-444" t="-1186" b="-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68EC-E683-FE9D-BB26-DEAB54374A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1C24B-8E40-BA8F-AE58-C83C850E18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4FDFEDB8-E15E-4C6D-906F-6F963829D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E409C1-411D-42DD-A6E5-2652990FD8A3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6">
            <a:extLst>
              <a:ext uri="{FF2B5EF4-FFF2-40B4-BE49-F238E27FC236}">
                <a16:creationId xmlns:a16="http://schemas.microsoft.com/office/drawing/2014/main" id="{D9D19C70-8349-4418-B456-DF33ECDB7ED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011618-1EFC-4A57-B4A2-7D12160D259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E63E850-2FB0-478C-B37E-E3E8556CD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Hierarchical Beta-Binomial model</a:t>
            </a:r>
          </a:p>
        </p:txBody>
      </p:sp>
      <p:sp>
        <p:nvSpPr>
          <p:cNvPr id="11269" name="Rectangle 4">
            <a:extLst>
              <a:ext uri="{FF2B5EF4-FFF2-40B4-BE49-F238E27FC236}">
                <a16:creationId xmlns:a16="http://schemas.microsoft.com/office/drawing/2014/main" id="{96A20725-C6BF-4AD6-80B5-E40D620759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Likelihood is binomial: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Prior is beta distribution: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(posterior) </a:t>
            </a:r>
            <a:r>
              <a:rPr lang="en-US" altLang="en-US" sz="2600">
                <a:latin typeface="cmsy10" panose="020B0604020202020204"/>
              </a:rPr>
              <a:t>/</a:t>
            </a:r>
            <a:r>
              <a:rPr lang="en-US" altLang="en-US" sz="2600"/>
              <a:t> (likelihood)</a:t>
            </a:r>
            <a:r>
              <a:rPr lang="en-US" altLang="en-US" sz="2600">
                <a:latin typeface="cmsy10" panose="020B0604020202020204"/>
              </a:rPr>
              <a:t>£</a:t>
            </a:r>
            <a:r>
              <a:rPr lang="en-US" altLang="en-US" sz="2600"/>
              <a:t>(prior)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8F6519B7-EB38-459E-BEA4-5E7452A228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Level 1: x ~ </a:t>
            </a:r>
            <a:r>
              <a:rPr lang="en-US" altLang="en-US" sz="2600" dirty="0" err="1"/>
              <a:t>Binom</a:t>
            </a:r>
            <a:r>
              <a:rPr lang="en-US" altLang="en-US" sz="2600" dirty="0"/>
              <a:t>(</a:t>
            </a:r>
            <a:r>
              <a:rPr lang="en-US" altLang="en-US" sz="2600" dirty="0" err="1"/>
              <a:t>x|n,p</a:t>
            </a:r>
            <a:r>
              <a:rPr lang="en-US" altLang="en-US" sz="2600" dirty="0"/>
              <a:t>)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Level 2: p ~ Beta(p|</a:t>
            </a:r>
            <a:r>
              <a:rPr lang="en-US" altLang="en-US" sz="2600" dirty="0">
                <a:latin typeface="cmmi10" panose="020B0604020202020204"/>
              </a:rPr>
              <a:t>®</a:t>
            </a:r>
            <a:r>
              <a:rPr lang="en-US" altLang="en-US" sz="2600" dirty="0"/>
              <a:t>,</a:t>
            </a:r>
            <a:r>
              <a:rPr lang="en-US" altLang="en-US" sz="2600" dirty="0">
                <a:latin typeface="cmmi10" panose="020B0604020202020204"/>
              </a:rPr>
              <a:t>¯</a:t>
            </a:r>
            <a:r>
              <a:rPr lang="en-US" altLang="en-US" sz="2600" dirty="0"/>
              <a:t>)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(posterior) </a:t>
            </a:r>
            <a:r>
              <a:rPr lang="en-US" altLang="en-US" sz="2600" dirty="0">
                <a:latin typeface="cmsy10" panose="020B0604020202020204"/>
              </a:rPr>
              <a:t>/</a:t>
            </a:r>
            <a:r>
              <a:rPr lang="en-US" altLang="en-US" sz="26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	(level 1)</a:t>
            </a:r>
            <a:r>
              <a:rPr lang="en-US" altLang="en-US" sz="2600" dirty="0">
                <a:latin typeface="cmsy10" panose="020B0604020202020204"/>
              </a:rPr>
              <a:t>£</a:t>
            </a:r>
            <a:r>
              <a:rPr lang="en-US" altLang="en-US" sz="2600" dirty="0"/>
              <a:t>(level 2)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	= Beta(p|</a:t>
            </a:r>
            <a:r>
              <a:rPr lang="en-US" altLang="en-US" sz="2600" dirty="0">
                <a:latin typeface="cmmi10" panose="020B0604020202020204"/>
              </a:rPr>
              <a:t>®</a:t>
            </a:r>
            <a:r>
              <a:rPr lang="en-US" altLang="en-US" sz="2600" dirty="0"/>
              <a:t>+x,</a:t>
            </a:r>
            <a:r>
              <a:rPr lang="en-US" altLang="en-US" sz="2600" dirty="0">
                <a:latin typeface="cmmi10" panose="020B0604020202020204"/>
              </a:rPr>
              <a:t>¯</a:t>
            </a:r>
            <a:r>
              <a:rPr lang="en-US" altLang="en-US" sz="2600" dirty="0"/>
              <a:t>+n-x)</a:t>
            </a:r>
          </a:p>
        </p:txBody>
      </p:sp>
      <p:pic>
        <p:nvPicPr>
          <p:cNvPr id="11271" name="Picture 2">
            <a:extLst>
              <a:ext uri="{FF2B5EF4-FFF2-40B4-BE49-F238E27FC236}">
                <a16:creationId xmlns:a16="http://schemas.microsoft.com/office/drawing/2014/main" id="{79DF87D4-6B0F-48A4-A19D-8532DB531B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719513"/>
            <a:ext cx="4433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>
            <a:extLst>
              <a:ext uri="{FF2B5EF4-FFF2-40B4-BE49-F238E27FC236}">
                <a16:creationId xmlns:a16="http://schemas.microsoft.com/office/drawing/2014/main" id="{CEC3861B-3C68-470A-85F2-80C9BEC5902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362200"/>
            <a:ext cx="38798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1CBE6C1-F694-402B-9844-8100AB3C1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4200D6-948A-47C4-BB41-9015877CD9B1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6">
            <a:extLst>
              <a:ext uri="{FF2B5EF4-FFF2-40B4-BE49-F238E27FC236}">
                <a16:creationId xmlns:a16="http://schemas.microsoft.com/office/drawing/2014/main" id="{8643E21E-C45A-4010-BF70-79CCEA6E1E3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0793B6-A107-46E0-8DA6-B6DC2C729E3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215FF84-99E6-452E-AA9B-CDCFF4474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Hierarchical Normal-Normal model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7C14D79C-2357-4623-95F0-35A12D6037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Likelihood (for mean) is normal: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Prior is normal (for mean):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(posterior) </a:t>
            </a:r>
            <a:r>
              <a:rPr lang="en-US" altLang="en-US" sz="2600">
                <a:latin typeface="cmsy10" panose="020B0604020202020204"/>
              </a:rPr>
              <a:t>/</a:t>
            </a:r>
            <a:r>
              <a:rPr lang="en-US" altLang="en-US" sz="2600"/>
              <a:t> (likelihood)</a:t>
            </a:r>
            <a:r>
              <a:rPr lang="en-US" altLang="en-US" sz="2600">
                <a:latin typeface="cmsy10" panose="020B0604020202020204"/>
              </a:rPr>
              <a:t>£</a:t>
            </a:r>
            <a:r>
              <a:rPr lang="en-US" altLang="en-US" sz="2600"/>
              <a:t>(prior)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8A01744C-F064-4896-9D90-8DF545C6F8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Level 1: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Level 2: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(posterior)</a:t>
            </a:r>
            <a:r>
              <a:rPr lang="en-US" altLang="en-US" sz="2600">
                <a:latin typeface="cmsy10" panose="020B0604020202020204"/>
              </a:rPr>
              <a:t>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	(level 1)</a:t>
            </a:r>
            <a:r>
              <a:rPr lang="en-US" altLang="en-US" sz="2600">
                <a:latin typeface="cmsy10" panose="020B0604020202020204"/>
              </a:rPr>
              <a:t>£</a:t>
            </a:r>
            <a:r>
              <a:rPr lang="en-US" altLang="en-US" sz="2600"/>
              <a:t>(level 2)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9DDE9152-E99E-4B7A-A109-B8C03F5E101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447925"/>
            <a:ext cx="426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>
            <a:extLst>
              <a:ext uri="{FF2B5EF4-FFF2-40B4-BE49-F238E27FC236}">
                <a16:creationId xmlns:a16="http://schemas.microsoft.com/office/drawing/2014/main" id="{6A6D9BDC-0794-4B18-9EE7-414255E594E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083050"/>
            <a:ext cx="3797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>
            <a:extLst>
              <a:ext uri="{FF2B5EF4-FFF2-40B4-BE49-F238E27FC236}">
                <a16:creationId xmlns:a16="http://schemas.microsoft.com/office/drawing/2014/main" id="{77F1F075-14BD-4089-9510-2B7CD9DD4F4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81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">
            <a:extLst>
              <a:ext uri="{FF2B5EF4-FFF2-40B4-BE49-F238E27FC236}">
                <a16:creationId xmlns:a16="http://schemas.microsoft.com/office/drawing/2014/main" id="{6EBB32A8-11A0-457C-8D5F-D81A93FF5C6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6050"/>
            <a:ext cx="23050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0">
            <a:extLst>
              <a:ext uri="{FF2B5EF4-FFF2-40B4-BE49-F238E27FC236}">
                <a16:creationId xmlns:a16="http://schemas.microsoft.com/office/drawing/2014/main" id="{9FDA9AD4-3AD6-49A9-994A-9DA06097315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5562600"/>
            <a:ext cx="23542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4DD9-F0DA-B4D5-44D4-E9DD74CF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sz="4000" dirty="0"/>
              <a:t>When we can recognize the posterior…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1B7FA-BF87-1440-8274-CC4BF0F9C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534400" cy="5140325"/>
              </a:xfrm>
            </p:spPr>
            <p:txBody>
              <a:bodyPr/>
              <a:lstStyle/>
              <a:p>
                <a:r>
                  <a:rPr lang="en-US" dirty="0"/>
                  <a:t>Hierarchical Beta-Binomial</a:t>
                </a:r>
              </a:p>
              <a:p>
                <a:pPr lvl="1"/>
                <a:r>
                  <a:rPr lang="en-US" i="1" dirty="0"/>
                  <a:t>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Hierarchical Normal-Normal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1B7FA-BF87-1440-8274-CC4BF0F9C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534400" cy="5140325"/>
              </a:xfrm>
              <a:blipFill>
                <a:blip r:embed="rId2"/>
                <a:stretch>
                  <a:fillRect l="-571"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7D595-4AB5-17FA-EA57-E8FA4F5E9F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87C8A-F818-A649-7DE0-ABB0491AFB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1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010-3F5A-53D1-77A4-4F67668F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610600" cy="1139825"/>
          </a:xfrm>
        </p:spPr>
        <p:txBody>
          <a:bodyPr/>
          <a:lstStyle/>
          <a:p>
            <a:r>
              <a:rPr lang="en-US" sz="4000" dirty="0"/>
              <a:t>When we can’t recognize the posterior…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D4517-09FE-39B1-E7E2-D7994989F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sz="2800" dirty="0"/>
                  <a:t>We still need a way to calculate (or approximate) things like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0" dirty="0"/>
                  <a:t>Posterior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  <m:sup/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altLang="en-US" sz="2400" b="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0" dirty="0"/>
                  <a:t>Posterior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b="0" dirty="0"/>
                  <a:t>Posterior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𝑝𝑜𝑠𝑡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b="0" dirty="0"/>
                  <a:t>Posterior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𝑝𝑜𝑠𝑡</m:t>
                            </m:r>
                          </m:sub>
                        </m:sSub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b="0" dirty="0"/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sz="2000" dirty="0"/>
                  <a:t>(e.g. 2.5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%tile, 25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%tile, median, 75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%tile, 97.5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%tile)</a:t>
                </a:r>
                <a:br>
                  <a:rPr lang="en-US" sz="2000" dirty="0"/>
                </a:br>
                <a:endParaRPr lang="en-US" sz="2000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2800" b="0" dirty="0"/>
                  <a:t>There are a lot of numerical methods to do this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/>
                  <a:t>Midpoint/trapezoid/Simpson rules, Gaussian quadrature, Laplace’s method, </a:t>
                </a:r>
                <a:r>
                  <a:rPr lang="en-US" sz="2400" i="1" dirty="0"/>
                  <a:t>Monte Carlo Integration</a:t>
                </a:r>
                <a:r>
                  <a:rPr lang="en-US" sz="2400" dirty="0"/>
                  <a:t>, etc., etc. etc. 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D4517-09FE-39B1-E7E2-D7994989F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444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06874-717D-B7E5-DCEC-C6D8F5AD14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CC7C3-CC67-2C50-72B1-441EE36A7D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0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7878-AA75-CE72-1B4E-D818A323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48867-0F63-92FD-4922-1E34B0731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is a density, and we want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know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0" dirty="0"/>
                  <a:t>,     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If we have an </a:t>
                </a:r>
                <a:r>
                  <a:rPr lang="en-US" b="0" dirty="0" err="1"/>
                  <a:t>iid</a:t>
                </a:r>
                <a:r>
                  <a:rPr lang="en-US" b="0" dirty="0"/>
                  <a:t>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b="0" dirty="0"/>
                  <a:t>, then by the Law of Large Numbers</a:t>
                </a:r>
                <a:br>
                  <a:rPr lang="en-US" b="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r>
                  <a:rPr lang="en-US" dirty="0"/>
                  <a:t>By the CLT, a CI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48867-0F63-92FD-4922-1E34B0731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2"/>
                <a:stretch>
                  <a:fillRect l="-593" t="-146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3B9E3-6056-7482-3681-0DA8178CF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45140-3126-F1AD-806F-C6B47DE964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11/28/2022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33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758.1552"/>
  <p:tag name="LATEXADDIN" val="\documentclass{article}\pagestyle{empty}&#10;\begin{document}&#10;\sf&#10;\[&#10; \mu \sim N(\mu_n,\tau^2_n)&#10;\]&#10;\end{document}&#10;"/>
  <p:tag name="IGUANATEXSIZE" val="20"/>
  <p:tag name="IGUANATEXCURSOR" val="11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3060.367"/>
  <p:tag name="LATEXADDIN" val="\documentclass{article}\pagestyle{empty}&#10;\begin{document}&#10;\sf&#10;\[&#10; p(T_m=t_m|T_{m-1}=t_{m-1}) = \left\{&#10; \begin{array}{ll}&#10; p, &amp; \mbox{if $t_m=t_{m-1} + 1$}\\&#10; 1-p, &amp; \mbox{if $t_m= t_{m-1} - 1$}\\&#10; 0 &amp;\mbox{else}&#10; \end{array}&#10; \right.&#10;\]&#10;\end{document}&#10;"/>
  <p:tag name="IGUANATEXSIZE" val="20"/>
  <p:tag name="IGUANATEXCURSOR" val="25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450.319"/>
  <p:tag name="LATEXADDIN" val="\documentclass{article}\pagestyle{empty}&#10;\begin{document}&#10;\sf&#10;\[&#10;T_m  =  (\theta_1^{(m)},\theta_2^{(m)},\ldots,\theta_K^{(m)})&#10;\]&#10;\end{document}&#10;"/>
  <p:tag name="IGUANATEXSIZE" val="20"/>
  <p:tag name="IGUANATEXCURSOR" val="14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7.368"/>
  <p:tag name="ORIGINALWIDTH" val="2585.677"/>
  <p:tag name="LATEXADDIN" val="\documentclass{article}\pagestyle{empty}&#10;\begin{document}&#10;\sf&#10;\begin{eqnarray*}&#10;\theta_1^{(m+1)} &amp; \sim &amp; f(\theta_1|\theta_2^{(m)},\theta_3^{(m)},\ldots,\theta_K^{(m)})\\&#10;\theta_2^{(m+1)} &amp; \sim &amp; f(\theta_2|\theta_1^{(m+1)},\theta_3^{(m)},\ldots,\theta_K^{(m)})\\&#10;\theta_3^{(m+1)} &amp; \sim &amp; f(\theta_3|\theta_1^{(m+1)},\theta_2^{(m+1)},\theta_4^{(m)},\ldots,\theta_K^{(m)})\\&#10;\vdots &amp; \vdots &amp; \hspace*{4em}\vdots\\&#10;\theta_K^{(m+1)} &amp; \sim &amp; f(\theta_K|\theta_2^{(m+1)},\theta_3^{(m+1)},\ldots,\theta_{K-1}^{(m+1)})&#10;\end{eqnarray*}&#10;\end{document}&#10;"/>
  <p:tag name="IGUANATEXSIZE" val="20"/>
  <p:tag name="IGUANATEXCURSOR" val="54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954.256"/>
  <p:tag name="LATEXADDIN" val="\documentclass{article}\pagestyle{empty}&#10;\begin{document}&#10;\sf&#10;\[&#10;T_{m+1}  =  (\theta_1^{(m+1)},\theta_2^{(m+1)},\ldots,\theta_K^{(m+1)})&#10;\]&#10;\end{document}&#10;"/>
  <p:tag name="IGUANATEXSIZE" val="20"/>
  <p:tag name="IGUANATEXCURSOR" val="15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1450.319"/>
  <p:tag name="LATEXADDIN" val="\documentclass{article}\pagestyle{empty}&#10;\begin{document}&#10;\sf&#10;\[&#10;T_m  =  (\theta_1^{(m)},\theta_2^{(m)},\ldots,\theta_K^{(m)})&#10;\]&#10;\end{document}&#10;"/>
  <p:tag name="IGUANATEXSIZE" val="20"/>
  <p:tag name="IGUANATEXCURSOR" val="14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0.2212"/>
  <p:tag name="LATEXADDIN" val="\documentclass{article}\pagestyle{empty}&#10;\begin{document}&#10;$\sqrt{M}$&#10;\end{document}&#10;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4.6644"/>
  <p:tag name="ORIGINALWIDTH" val="1284.589"/>
  <p:tag name="LATEXADDIN" val="\documentclass{article}\pagestyle{empty}&#10;\begin{document}&#10;\begin{eqnarray*}&#10; y_{i} &amp; = &amp; \alpha_{0j[i]} + \epsilon_{i},\\&amp;&amp; ~\epsilon_{i} \sim N(0,\sigma^2)\\&#10; \alpha_{0j} &amp; = &amp; \beta_0 + \eta_j, \\&amp;&amp;~ \eta_j \sim N(0,\tau^2)&#10;\end{eqnarray*}&#10;\end{document}&#10;"/>
  <p:tag name="IGUANATEXSIZE" val="20"/>
  <p:tag name="IGUANATEXCURSOR" val="2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9.98874"/>
  <p:tag name="LATEXADDIN" val="\documentclass{article}&#10;\usepackage{amsmath}&#10;\pagestyle{empty}&#10;\begin{document}&#10;&#10;$\hat R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472.066"/>
  <p:tag name="LATEXADDIN" val="\documentclass{article}\pagestyle{empty}&#10;\begin{document}&#10;\sf&#10;\begin{description}&#10;\item[Level 1:] $y_i \sim N(\alpha_{0j[i]},\sigma^2)$&#10;\item[Level 2:] $\alpha_{0j} \sim N(\beta_0,\tau^2)$&#10;\end{description}&#10;&#10;\end{document}&#10;"/>
  <p:tag name="IGUANATEXSIZE" val="20"/>
  <p:tag name="IGUANATEXCURSOR" val="22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9.98874"/>
  <p:tag name="LATEXADDIN" val="\documentclass{article}&#10;\usepackage{amsmath}&#10;\pagestyle{empty}&#10;\begin{document}&#10;&#10;$\hat R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2.6472"/>
  <p:tag name="ORIGINALWIDTH" val="2866.142"/>
  <p:tag name="LATEXADDIN" val="\documentclass{article}\pagestyle{empty}&#10;\begin{document}&#10;\let\bar\overline&#10;\sf&#10;\[&#10;\begin{array}{llclcc}&#10;\multicolumn{4}{c}{\mbox{Chains}} &amp; \mbox{Means} &amp; \mbox{Variances}\\&#10;\hline\hline&#10;\theta^{(1;1)}, &amp; \theta^{(1;2)},  &amp; \ldots, &amp; \theta^{(1;N)} &amp; \bar \theta_1 &amp; W_1 \\&#10;\vdots &amp; \vdots &amp; \ddots &amp; \vdots &amp; \vdots &amp; \vdots \\&#10;\theta^{(M;1)}, &amp; \theta^{(M;2)}, &amp; \ldots, &amp; \theta^{(M;N)} &amp; \bar \theta_M &amp; W_M\\&#10;\hline&#10;\multicolumn{4}{r}{\mbox{Grand mean}} &amp; \bar \theta&#10;\end{array}&#10;\]&#10;&#10;\end{document}&#10;"/>
  <p:tag name="IGUANATEXSIZE" val="20"/>
  <p:tag name="IGUANATEXCURSOR" val="50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.835"/>
  <p:tag name="ORIGINALWIDTH" val="3381.327"/>
  <p:tag name="LATEXADDIN" val="\documentclass{article}\pagestyle{empty}&#10;\begin{document}&#10;\sf&#10;&#10;\[&#10;\begin{array}{rcl}&#10;   W &amp; = &amp; \frac{1}{M(N-1)}\sum_{m=1}^M \sum_{n=1}^N(\theta^{(m;n)} - \bar \theta_m)^2&#10; ~ = ~  \frac{1}{M} \sum_{m=1}^M W_m \\&#10;            &amp; = &amp; \mbox{Average within-chain variance}\\[1.5em]&#10;   B &amp; = &amp; \frac{M}{M-1} \sum_{m=1}^M (\bar \theta_m - \bar \theta)^2 \\&#10; &amp; = &amp; \mbox{Between-chain variance, inflated for sample size}\\[1.5em]&#10;   V &amp; = &amp; \frac{M-1}{M} W + \frac1M B \\&#10; &amp; = &amp; \mbox{Pooled variance estimate},&#10;\end{array}&#10;\]&#10;&#10;\end{document}&#10;"/>
  <p:tag name="IGUANATEXSIZE" val="20"/>
  <p:tag name="IGUANATEXCURSOR" val="16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1.6498"/>
  <p:tag name="ORIGINALWIDTH" val="2245.219"/>
  <p:tag name="LATEXADDIN" val="\documentclass{article}\pagestyle{empty}&#10;\begin{document}&#10;\sf&#10;\def\p{\phantom{00}}&#10;\[&#10;\begin{array}{rclcr}&#10;   W &amp; = &amp; \frac{1}{N}\sum_{n=1}^N W_n &amp; = &amp; \p1.02\\&#10;   B &amp; = &amp; \frac{M}{N-1} \sum_{n=1}^N (\bar \theta_n - \bar \theta)^2 &amp; = &amp; 1.32\\&#10;   V &amp; = &amp; \frac{M-1}{M} W + \frac1M B &amp; = &amp; 1.03 \\[1.2em]&#10;  \hat R &amp; =&amp; \sqrt{V/W} &amp; = &amp; 1.00&#10;\end{array}&#10;\]&#10;&#10;\end{document}&#10;"/>
  <p:tag name="IGUANATEXSIZE" val="20"/>
  <p:tag name="IGUANATEXCURSOR" val="37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1.6498"/>
  <p:tag name="ORIGINALWIDTH" val="2245.219"/>
  <p:tag name="LATEXADDIN" val="\documentclass{article}\pagestyle{empty}&#10;\begin{document}&#10;\sf&#10;&#10;\[&#10;\begin{array}{rclcr}&#10;   W &amp; = &amp; \frac{1}{N}\sum_{n=1}^N W_n &amp; = &amp; 1.02\\&#10;   B &amp; = &amp; \frac{M}{N-1} \sum_{n=1}^N (\bar \theta_n - \bar \theta)^2 &amp; = &amp; 938.53\\&#10;   V &amp; = &amp; \frac{M-1}{M} W + \frac1M B &amp; = &amp; 10.40 \\[1.2em]&#10;  \hat R &amp; =&amp; \sqrt{V/W} &amp; = &amp; 3.19&#10;\end{array}&#10;\]&#10;&#10;\end{document}&#10;"/>
  <p:tag name="IGUANATEXSIZE" val="20"/>
  <p:tag name="IGUANATEXCURSOR" val="35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9.98874"/>
  <p:tag name="LATEXADDIN" val="\documentclass{article}&#10;\usepackage{amsmath}&#10;\pagestyle{empty}&#10;\begin{document}&#10;&#10;$\hat R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2529.434"/>
  <p:tag name="LATEXADDIN" val="\documentclass{article}\pagestyle{empty}&#10;\begin{document}&#10;\sf&#10;\begin{description}&#10;\item[Level 1:] $y_i \sim N(\alpha_{0j[i]} + \alpha_{1j[i]}\mbox{(floor)}_i,\sigma^2)$&#10;\item[Level 2:] $\alpha_{0j} \sim N(\beta_{00} + \beta_{01}\log(\mbox{uranium}_j) &#10;  ,\tau_0^2)$&#10;\item[\phantom{Level 2:}] $\alpha_{1j} \sim N(\beta_{10} &#10;  ,\tau_1^2)$&#10;\end{description}&#10;&#10;\end{document}&#10;"/>
  <p:tag name="IGUANATEXSIZE" val="20"/>
  <p:tag name="IGUANATEXCURSOR" val="37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.433"/>
  <p:tag name="ORIGINALWIDTH" val="2964.38"/>
  <p:tag name="LATEXADDIN" val="\documentclass{article}\pagestyle{empty}&#10;\begin{document}&#10;\sf&#10;\begin{eqnarray*}&#10; y_i &amp; = &amp; \alpha_{0j[i]} + \alpha_{1j[i]}\mbox{(floor)}_i &#10;                           + \epsilon_{ij[i]}, ~\epsilon_{ij} \sim N(0,\sigma^2)\\&#10; \alpha_{0j} &amp; = &amp; \beta_{00} + \beta_{01}\log(\mbox{uranium}_j)&#10;                 + \eta_{0j},~ \eta_{0j} \sim N(0,\tau_0^2)\\&#10; \alpha_{1j} &amp; = &amp; \beta_{10} + \eta_{1j},~ \eta_{1j} \sim N(0,\tau_1^2)&#10;\end{eqnarray*}&#10;\end{document}&#10;"/>
  <p:tag name="IGUANATEXSIZE" val="20"/>
  <p:tag name="IGUANATEXCURSOR" val="45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89.98874"/>
  <p:tag name="LATEXADDIN" val="\documentclass{article}&#10;\usepackage{amsmath}&#10;\pagestyle{empty}&#10;\begin{document}&#10;&#10;$\hat R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1889.764"/>
  <p:tag name="LATEXADDIN" val="\documentclass{article}\pagestyle{empty}&#10;\begin{document}&#10;\sf&#10;$f(p|\alpha,\beta) &#10; = \frac{\Gamma(\alpha+\beta)}{\Gamma(\alpha)\Gamma(\beta)}&#10; p^{\alpha-1}(1-p)^{\beta-1}$&#10;\end{document}&#10;"/>
  <p:tag name="IGUANATEXSIZE" val="20"/>
  <p:tag name="IGUANATEXCURSOR" val="18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495.313"/>
  <p:tag name="LATEXADDIN" val="\documentclass{article}\pagestyle{empty}&#10;\begin{document}&#10;\sf&#10;$f(x|n,p) &#10; = {n \choose x} p^x(1-p)^{n-x}$&#10;\end{document}&#10;"/>
  <p:tag name="IGUANATEXSIZE" val="20"/>
  <p:tag name="IGUANATEXCURSOR" val="12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2350.206"/>
  <p:tag name="LATEXADDIN" val="\documentclass{article}\pagestyle{empty}&#10;\begin{document}&#10;\sf&#10;\let\bar\overline&#10;\begin{eqnarray*}&#10; f(x_1,\ldots,x_n|\mu) &amp; = &amp;&#10; \prod_{i=1}^n \frac{1}{\sqrt{2\pi}\sigma}&#10; e^{-\frac{1}{2\sigma^2}(x_i-\mu)^2} &#10;\end{eqnarray*}\end{document}&#10;"/>
  <p:tag name="IGUANATEXSIZE" val="20"/>
  <p:tag name="IGUANATEXCURSOR" val="23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128"/>
  <p:tag name="ORIGINALWIDTH" val="1635.546"/>
  <p:tag name="LATEXADDIN" val="\documentclass{article}\pagestyle{empty}&#10;\begin{document}&#10;\sf&#10;\begin{eqnarray*}&#10; f(\mu) &amp; = &amp; \frac{1}{\sqrt{2\pi}\tau_0}&#10;  e^{-\frac{1}{2\tau_0^2}(\mu-\mu_0)^2}&#10;\end{eqnarray*}&#10;\end{document}&#10;"/>
  <p:tag name="IGUANATEXSIZE" val="20"/>
  <p:tag name="IGUANATEXCURSOR" val="1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373.078"/>
  <p:tag name="LATEXADDIN" val="\documentclass{article}\pagestyle{empty}&#10;\begin{document}&#10;\sf&#10;\[&#10; x_1,x_2,\ldots,x_n \stackrel{iid}{\sim} N(\mu,\sigma^2)&#10;\]&#10;\end{document}&#10;"/>
  <p:tag name="IGUANATEXSIZE" val="20"/>
  <p:tag name="IGUANATEXCURSOR" val="14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746.1567"/>
  <p:tag name="LATEXADDIN" val="\documentclass{article}\pagestyle{empty}&#10;\begin{document}&#10;\sf&#10;\[&#10; \mu \sim N(\mu_0,\tau^2_0)&#10;\]&#10;\end{document}&#10;"/>
  <p:tag name="IGUANATEXSIZE" val="20"/>
  <p:tag name="IGUANATEXCURSOR" val="11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4786</TotalTime>
  <Words>2996</Words>
  <Application>Microsoft Office PowerPoint</Application>
  <PresentationFormat>On-screen Show (4:3)</PresentationFormat>
  <Paragraphs>534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cmex10</vt:lpstr>
      <vt:lpstr>Cambria Math</vt:lpstr>
      <vt:lpstr>Arial</vt:lpstr>
      <vt:lpstr>Calibri</vt:lpstr>
      <vt:lpstr>cmss10</vt:lpstr>
      <vt:lpstr>CMSY10ORIG</vt:lpstr>
      <vt:lpstr>cmr7</vt:lpstr>
      <vt:lpstr>cmbx10</vt:lpstr>
      <vt:lpstr>Garamond</vt:lpstr>
      <vt:lpstr>cmsy7</vt:lpstr>
      <vt:lpstr>cmmi7</vt:lpstr>
      <vt:lpstr>Wingdings</vt:lpstr>
      <vt:lpstr>Courier New</vt:lpstr>
      <vt:lpstr>cmmi10</vt:lpstr>
      <vt:lpstr>cmr10</vt:lpstr>
      <vt:lpstr>cmsy10</vt:lpstr>
      <vt:lpstr>Edge</vt:lpstr>
      <vt:lpstr>36-617: Applied Hierarchical Models </vt:lpstr>
      <vt:lpstr>Announcements</vt:lpstr>
      <vt:lpstr>Outline</vt:lpstr>
      <vt:lpstr>Bayes</vt:lpstr>
      <vt:lpstr>Hierarchical Beta-Binomial model</vt:lpstr>
      <vt:lpstr>Hierarchical Normal-Normal model</vt:lpstr>
      <vt:lpstr>When we can recognize the posterior…</vt:lpstr>
      <vt:lpstr>When we can’t recognize the posterior…</vt:lpstr>
      <vt:lpstr>Monte Carlo Integration</vt:lpstr>
      <vt:lpstr>Problem: What if there are many θ^′ s?</vt:lpstr>
      <vt:lpstr>Solution: Markov-Chain Monte Carlo (MCMC)</vt:lpstr>
      <vt:lpstr>(Digression:  What is a Markov Chain?)</vt:lpstr>
      <vt:lpstr>(Digression:  What is a Markov Chain? …An Example)</vt:lpstr>
      <vt:lpstr>Back to MCMC: The Gibbs Sampler</vt:lpstr>
      <vt:lpstr>MCMC generalities…</vt:lpstr>
      <vt:lpstr>STAN: A software add-on to R…</vt:lpstr>
      <vt:lpstr>Predecessors to STAN…</vt:lpstr>
      <vt:lpstr>Multilevel Models in STAN</vt:lpstr>
      <vt:lpstr>Multilevel Models in STAN</vt:lpstr>
      <vt:lpstr>Multilevel Models in STAN</vt:lpstr>
      <vt:lpstr>Multilevel Models in STAN</vt:lpstr>
      <vt:lpstr>Multilevel Models in STAN</vt:lpstr>
      <vt:lpstr>Multilevel Models in STAN</vt:lpstr>
      <vt:lpstr>Example 1: Minnesota Radon – Intercept Only</vt:lpstr>
      <vt:lpstr>Review…</vt:lpstr>
      <vt:lpstr>What’s new?</vt:lpstr>
      <vt:lpstr>What is     ?</vt:lpstr>
      <vt:lpstr>What is     ?</vt:lpstr>
      <vt:lpstr>What is n_eff?</vt:lpstr>
      <vt:lpstr>What is n_eff?</vt:lpstr>
      <vt:lpstr>Rules of thumb for R ̂ and n_eff</vt:lpstr>
      <vt:lpstr>Example 2: Mn Radon: Level 1 predictor “floor”, Level 2 predictor “log(uranium)”</vt:lpstr>
      <vt:lpstr>Example 3: CD4 in HIV-positive youth</vt:lpstr>
      <vt:lpstr>Wrap-Up…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151</cp:revision>
  <cp:lastPrinted>2017-11-21T19:32:08Z</cp:lastPrinted>
  <dcterms:created xsi:type="dcterms:W3CDTF">2010-08-21T13:04:59Z</dcterms:created>
  <dcterms:modified xsi:type="dcterms:W3CDTF">2022-11-28T16:49:56Z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