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9" r:id="rId20"/>
    <p:sldId id="294" r:id="rId21"/>
    <p:sldId id="295" r:id="rId22"/>
    <p:sldId id="296" r:id="rId23"/>
    <p:sldId id="297" r:id="rId24"/>
    <p:sldId id="298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5" autoAdjust="0"/>
  </p:normalViewPr>
  <p:slideViewPr>
    <p:cSldViewPr snapToGrid="0">
      <p:cViewPr varScale="1">
        <p:scale>
          <a:sx n="64" d="100"/>
          <a:sy n="64" d="100"/>
        </p:scale>
        <p:origin x="72" y="3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FB26C-F2AD-4E99-BAB7-47ECE4251C9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B925A-058D-4F9D-89FE-DA3C5C28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925A-058D-4F9D-89FE-DA3C5C289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6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925A-058D-4F9D-89FE-DA3C5C2899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CA0D1151-1232-4DC9-A529-374EEAC60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8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BB76CD4B-43FD-4983-84B0-40EF9C081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D68F06-BDBB-4718-AA53-D03A9D4FD1A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82533" y="6254750"/>
            <a:ext cx="38608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A4682A-9EB3-4E14-B7C2-CED8738AE1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22784" y="6243638"/>
            <a:ext cx="28448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926312-68D8-4137-BF89-752CAE32E83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EC73C20-A84B-4647-953C-7ED65C216753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9C3C59-0161-4A85-B835-44A00131A9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1B824-01D4-4F00-A248-9AB9AD86F1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3019032-B010-4940-B0D6-7C92375AB07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D48F3-5542-46DE-9690-9D9028776FC2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5665F-0C49-4332-A4C2-29B2A31712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39B6E3-874B-4290-B363-6B3DCC2925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0FAC1B4-A72D-48F6-87E3-C56C276AE77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EE252-1025-4069-9A0A-B13F25AE2C11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9CD644-4A7C-4B6F-A4A6-C72E35E088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556C3-8306-4D39-A604-69586BF346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62069DD-B567-4C55-AEE7-78286028750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02B6D-9081-4A5C-9D26-F93F9D3ED4F2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3747C6-E909-49D9-B240-D2C7ED1899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DB404-FFDF-4BE3-AD3F-125C752ED2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1EB7FF3-AC0B-4C65-B4A4-A571A3531E3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C780D-110D-4C93-B919-4A6020FAFEF1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4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AA033F-42CB-4BEC-B2AE-26573F2BEB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4A048B-ADD4-471D-A93D-825A4A3A0F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87B9C5E-AD6A-4DA9-A3FD-FD21256CC66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7C1D56-FBCF-4F37-8924-7F0172D2E7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7A0C5F-650B-4E4D-9743-EADA202382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B41A5A-C528-4F59-B929-7A01D3AC02D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9F62A-6753-4E71-81E5-3FC72D34D533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8474D4-1591-476F-AFC4-B3DF9D889C7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6B8FE6-8F55-4A3D-A648-81989A672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63CFE7A-90D0-4E12-AAE8-A8F7DC5A8AF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B33F0-873C-488B-813B-4518385D726E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4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AE34CB-51AE-4F29-A284-6301380384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1F6D22-D7DE-4FB1-B95B-965F23FB4C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6A7C55-DF26-4F0B-BCBA-7C70518FF19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D7071-E05E-4989-8CB5-A9C4A67E212C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96CC89-793A-4A81-B5AC-8EDE01AC1E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AF164B-A8A6-407D-8DE6-2E164002DC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C3E65C1-43C1-48AC-AFBF-2A7DC5D93A4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E2999-228A-4AA1-B835-644CE4133C2C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660D9-A890-4163-B79D-14C14C1B90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DAC1E-6223-487D-969A-3D09828A52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FC120A8-C2B3-463E-9564-129A58C9E3A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CCEA2-843D-4E8E-97B6-821B4534E1D0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E62741-C599-4BD8-9F71-B9DC28547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26F1C-50CF-4DA7-A6D5-D5FF17651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E1FCF59-390C-4917-9646-48882652A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1CBE95C-8054-4A22-9B47-0720432111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D3220BDC-8014-4039-9837-26C93B3D4029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C2898DDC-25B6-4309-93BE-A664829E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C8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39F8E1BA-AC57-48BA-A5D5-71795CDB1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2DF644EB-7EDD-4A0E-9352-FEEA1CD064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  <a:cs typeface="Arial" charset="0"/>
              </a:defRPr>
            </a:lvl1pPr>
          </a:lstStyle>
          <a:p>
            <a:fld id="{10801487-E9A1-48D4-9A5B-09E7A1C12134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B5559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rgbClr val="5B5559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rgbClr val="5B5559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rgbClr val="6A626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0D28-59F1-489D-BEC1-3A3C8D285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36-617: Applied Linear Models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F509F-1644-4366-9299-CC1A3CE16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Three Vignettes: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  Prediction, Posterior Prediction, </a:t>
            </a:r>
            <a:r>
              <a:rPr lang="en-US" altLang="en-US" sz="2800" dirty="0" err="1"/>
              <a:t>glm</a:t>
            </a:r>
            <a:r>
              <a:rPr lang="en-US" altLang="en-US" sz="2800" dirty="0"/>
              <a:t> residuals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Brian Junker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132E Baker Hall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brian@stat.cmu.edu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82055-392A-413C-A08B-000274D42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0441F-E742-4A2A-84B3-CF36E5475C3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6FF1F55-6B9F-4374-928A-6EE9AECC1E94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6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43B2F1F-7F3D-42BF-8489-EC5C2076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stan()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49F488-403B-454D-887F-B04C84185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065475"/>
            <a:ext cx="5656028" cy="5065451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stan_glm.1_data &lt;- c(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as.list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roachdata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list(N=dim(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roachdata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)[1],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N_y_pred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=4,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predictdata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cbind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("(Int)"=1,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roach1=c(300,275,300,275), treatment=c(1,1,0,0),</a:t>
            </a: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senior=rep(0,4), logexposure2=log(rep(1,4)) ) 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stan_glm.1_model &lt;- stan(file="stan_glm.1_text.stan",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data=stan_glm.1_data, chains=0)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init_stan_glm.1 &lt;- function(){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list(b0=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rnorm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(1), b_roach1=0.01*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rnorm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b_treatment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rnorm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(1),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b_senior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rnorm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(1))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stan_glm.1_results &lt;- stan(fit=stan_glm.1_model,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data=stan_glm.1_data,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=init_stan_glm.1,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chains=4,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=500)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stan.Ey.df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exp(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as.data.frame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(stan_glm.1_results)[,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paste0("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pred_loglambda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[",1:4,"]")]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stan.Ey.with.se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data.frame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=apply(stan.Ey.df,2,mean),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=apply(stan.Ey.df,2,sd)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stan.Ey.intervals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with(stan.Ey.with.se,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data.frame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lower=est-2*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fit=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upper=est+2*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stan.Ey.intervals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pred.names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stan.y.df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as.data.frame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(stan_glm.1_results)[, 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paste0("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[",1:4,"]")]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6B1441-4AB4-4FC2-B73A-8E54E9594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811033"/>
            <a:ext cx="5384800" cy="5319893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stan.y.with.se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data.frame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=apply(stan.y.df,2,mean),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=apply(stan.y.df,2,sd))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stan.y.intervals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with(stan.y.with.se,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data.frame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lower=est-2*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fit=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upper=est+2*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stan.y.intervals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pred.names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round(intervals.from.predict,2)     //  from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predict.glm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lower    fit  upper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=1,roach1=300 101.16 106.42 111.68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=1,roach1=275  85.19  89.37  93.55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=0,roach1=300 170.51 178.42 186.32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=0,roach1=275 143.60 149.84 156.08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round(stan.Ey.intervals,2)          //  from stan()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lower    fit  upper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=1,roach1=300 100.97 106.50 112.04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=1,roach1=275  85.05  89.45  93.85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=0,roach1=300 170.01 178.33 186.65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=0,roach1=275 143.21 149.77 156.33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round(stan.y.intervals,2)           //  from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stan()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lower    fit  upper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=1,roach1=300  84.79 106.61 128.44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=1,roach1=275  70.30  90.01 109.72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=0,roach1=300 150.84 178.40 205.97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tx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=0,roach1=275 123.34 149.77 176.20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D0FA4-DE8D-4857-A7B6-469CEB26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622C39-0B3C-4558-8D64-8D7E5DE507E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A88729-C627-4B87-BFC5-09F5F443EA6D}"/>
              </a:ext>
            </a:extLst>
          </p:cNvPr>
          <p:cNvSpPr txBox="1"/>
          <p:nvPr/>
        </p:nvSpPr>
        <p:spPr>
          <a:xfrm>
            <a:off x="5565913" y="6302961"/>
            <a:ext cx="5532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Additional details in the file prediction-in-(g)</a:t>
            </a:r>
            <a:r>
              <a:rPr lang="en-US" sz="1600" dirty="0" err="1"/>
              <a:t>lmer</a:t>
            </a:r>
            <a:r>
              <a:rPr lang="en-US" sz="1600" dirty="0"/>
              <a:t> and </a:t>
            </a:r>
            <a:r>
              <a:rPr lang="en-US" sz="1600" dirty="0" err="1"/>
              <a:t>stan.r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6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E2BC907-F5E0-4E27-A495-BE195CAB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CB93E35-AD98-47B0-AEED-36031B3AD4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1079818"/>
                <a:ext cx="11282737" cy="4850766"/>
              </a:xfrm>
            </p:spPr>
            <p:txBody>
              <a:bodyPr/>
              <a:lstStyle/>
              <a:p>
                <a:r>
                  <a:rPr lang="en-US" i="1" dirty="0"/>
                  <a:t>Prediction is providing new values,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𝒑𝒓𝒆𝒅</m:t>
                        </m:r>
                      </m:sub>
                    </m:sSub>
                  </m:oMath>
                </a14:m>
                <a:r>
                  <a:rPr lang="en-US" i="1" dirty="0"/>
                  <a:t>, based on the model and the data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i="1" dirty="0"/>
                  <a:t> that we’ve already seen.</a:t>
                </a:r>
                <a:r>
                  <a:rPr lang="en-US" dirty="0"/>
                  <a:t>  The distribution of these new values is the </a:t>
                </a:r>
                <a:r>
                  <a:rPr lang="en-US" i="1" u="sng" dirty="0"/>
                  <a:t>posterior predictive distribution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𝑝𝑟𝑒𝑑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𝑝𝑟𝑒𝑑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𝑝𝑟𝑒𝑑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can simulate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as follows,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Draw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posterior distribution</a:t>
                </a:r>
              </a:p>
              <a:p>
                <a:pPr lvl="1"/>
                <a:r>
                  <a:rPr lang="en-US" dirty="0"/>
                  <a:t>Draw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likelihood evaluated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 will be draws from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𝑝𝑟𝑒𝑑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We can explore the quality of our predictions by exploring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𝑝𝑟𝑒𝑑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CB93E35-AD98-47B0-AEED-36031B3AD4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079818"/>
                <a:ext cx="11282737" cy="4850766"/>
              </a:xfrm>
              <a:blipFill>
                <a:blip r:embed="rId2"/>
                <a:stretch>
                  <a:fillRect l="-432" t="-1508" b="-9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EE8EC-0389-4E79-AC4E-86DF957F8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94A9EE-17D4-4ECF-91F9-3B1FDD42C6B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1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69E8-E887-4E97-AD01-B64537B5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Predictive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6E0326-ACE8-4D34-B474-C950AA4F138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073649"/>
                <a:ext cx="5384800" cy="5057277"/>
              </a:xfrm>
            </p:spPr>
            <p:txBody>
              <a:bodyPr/>
              <a:lstStyle/>
              <a:p>
                <a:r>
                  <a:rPr lang="en-US" dirty="0"/>
                  <a:t>Generating a full replicate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</m:sub>
                    </m:sSub>
                  </m:oMath>
                </a14:m>
                <a:r>
                  <a:rPr lang="en-US" dirty="0"/>
                  <a:t> of our original data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actually easier than generating the specific predictions in our previous example!</a:t>
                </a:r>
              </a:p>
              <a:p>
                <a:r>
                  <a:rPr lang="en-US" dirty="0"/>
                  <a:t>Each time new parameters are drawn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𝑝𝑎𝑟𝑎𝑚𝑠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from them </a:t>
                </a:r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to specify the likelihood</a:t>
                </a:r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again to simulate </a:t>
                </a:r>
                <a:r>
                  <a:rPr lang="en-US" dirty="0" err="1"/>
                  <a:t>y_pred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𝑃𝑜𝑖𝑠𝑠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6E0326-ACE8-4D34-B474-C950AA4F13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073649"/>
                <a:ext cx="5384800" cy="5057277"/>
              </a:xfrm>
              <a:blipFill>
                <a:blip r:embed="rId2"/>
                <a:stretch>
                  <a:fillRect l="-680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28009-C6F6-4824-B129-ED089F518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955497"/>
            <a:ext cx="5384800" cy="517543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transformed parameters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real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b0 + b_roach1*roach1[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b_treatment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*treatment[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b_senior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*senior[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 offset[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model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y[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poisson_log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b0      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b_roach1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b_treatment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b_senior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generated quantities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real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poisson_rng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(exp(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164B1-D218-4FEE-8048-57D4D66A7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B3773-AD2E-4272-9994-FC900726A4F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1802B6D-9081-4A5C-9D26-F93F9D3ED4F2}" type="datetime1">
              <a:rPr lang="en-US" smtClean="0"/>
              <a:t>11/30/2022</a:t>
            </a:fld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132AD4B1-BCF1-4F62-9324-3535A841CEC5}"/>
              </a:ext>
            </a:extLst>
          </p:cNvPr>
          <p:cNvSpPr/>
          <p:nvPr/>
        </p:nvSpPr>
        <p:spPr>
          <a:xfrm>
            <a:off x="6138809" y="1417639"/>
            <a:ext cx="226031" cy="98651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16F930-CEF2-436D-B46B-67E7335EF6A4}"/>
              </a:ext>
            </a:extLst>
          </p:cNvPr>
          <p:cNvCxnSpPr/>
          <p:nvPr/>
        </p:nvCxnSpPr>
        <p:spPr>
          <a:xfrm flipV="1">
            <a:off x="4869951" y="2095322"/>
            <a:ext cx="1124449" cy="2343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Brace 9">
            <a:extLst>
              <a:ext uri="{FF2B5EF4-FFF2-40B4-BE49-F238E27FC236}">
                <a16:creationId xmlns:a16="http://schemas.microsoft.com/office/drawing/2014/main" id="{ABB5AC11-271E-40EA-B0A9-4FF98E3B502E}"/>
              </a:ext>
            </a:extLst>
          </p:cNvPr>
          <p:cNvSpPr/>
          <p:nvPr/>
        </p:nvSpPr>
        <p:spPr>
          <a:xfrm>
            <a:off x="6138808" y="2935743"/>
            <a:ext cx="226031" cy="60823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4DA5BE-91C2-4B42-BE09-E0581831583C}"/>
              </a:ext>
            </a:extLst>
          </p:cNvPr>
          <p:cNvCxnSpPr>
            <a:cxnSpLocks/>
          </p:cNvCxnSpPr>
          <p:nvPr/>
        </p:nvCxnSpPr>
        <p:spPr>
          <a:xfrm flipV="1">
            <a:off x="3928153" y="5450634"/>
            <a:ext cx="2066247" cy="3041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>
            <a:extLst>
              <a:ext uri="{FF2B5EF4-FFF2-40B4-BE49-F238E27FC236}">
                <a16:creationId xmlns:a16="http://schemas.microsoft.com/office/drawing/2014/main" id="{F3E7A61D-3C5C-4D37-BA8C-757FE6415BB9}"/>
              </a:ext>
            </a:extLst>
          </p:cNvPr>
          <p:cNvSpPr/>
          <p:nvPr/>
        </p:nvSpPr>
        <p:spPr>
          <a:xfrm>
            <a:off x="6138807" y="5146517"/>
            <a:ext cx="226031" cy="60823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73C2D7-02E7-4383-B1D5-B4950B3533EF}"/>
              </a:ext>
            </a:extLst>
          </p:cNvPr>
          <p:cNvCxnSpPr>
            <a:cxnSpLocks/>
          </p:cNvCxnSpPr>
          <p:nvPr/>
        </p:nvCxnSpPr>
        <p:spPr>
          <a:xfrm flipV="1">
            <a:off x="5189366" y="3364787"/>
            <a:ext cx="906634" cy="1352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2E1EC45-F585-4AA6-B0D1-E536A725A35E}"/>
              </a:ext>
            </a:extLst>
          </p:cNvPr>
          <p:cNvSpPr txBox="1"/>
          <p:nvPr/>
        </p:nvSpPr>
        <p:spPr>
          <a:xfrm>
            <a:off x="6197600" y="6273018"/>
            <a:ext cx="443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full stan() model is in stan_glm.1_ppd.stan</a:t>
            </a:r>
          </a:p>
        </p:txBody>
      </p:sp>
    </p:spTree>
    <p:extLst>
      <p:ext uri="{BB962C8B-B14F-4D97-AF65-F5344CB8AC3E}">
        <p14:creationId xmlns:p14="http://schemas.microsoft.com/office/powerpoint/2010/main" val="13323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B670-E641-42D3-BC55-73B93BE7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predictive distribution – Roach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D4428A-3BD3-4E9E-BBC4-B4E764EFEFF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600201"/>
                <a:ext cx="5486400" cy="4530725"/>
              </a:xfrm>
            </p:spPr>
            <p:txBody>
              <a:bodyPr/>
              <a:lstStyle/>
              <a:p>
                <a:r>
                  <a:rPr lang="en-US" dirty="0"/>
                  <a:t>The posterior predictive distribution can be used to assess model fit</a:t>
                </a:r>
              </a:p>
              <a:p>
                <a:pPr lvl="1"/>
                <a:r>
                  <a:rPr lang="en-US" i="1" dirty="0"/>
                  <a:t>“If the model fits well, the real data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i="1" dirty="0"/>
                  <a:t> should look like it belongs with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𝒑𝒓𝒆𝒅</m:t>
                        </m:r>
                      </m:sub>
                    </m:sSub>
                  </m:oMath>
                </a14:m>
                <a:r>
                  <a:rPr lang="en-US" i="1" dirty="0"/>
                  <a:t> simulated from the model”</a:t>
                </a:r>
              </a:p>
              <a:p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shinystan</a:t>
                </a:r>
                <a:r>
                  <a:rPr lang="en-US" dirty="0"/>
                  <a:t> and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bayesplot</a:t>
                </a:r>
                <a:r>
                  <a:rPr lang="en-US" dirty="0"/>
                  <a:t> both can make graphical displays of simple “</a:t>
                </a:r>
                <a:r>
                  <a:rPr lang="en-US" i="1" u="sng" dirty="0"/>
                  <a:t>posterior predictive checks</a:t>
                </a:r>
                <a:r>
                  <a:rPr lang="en-US" dirty="0"/>
                  <a:t>” of this proposition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D4428A-3BD3-4E9E-BBC4-B4E764EFEF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600201"/>
                <a:ext cx="5486400" cy="4530725"/>
              </a:xfrm>
              <a:blipFill>
                <a:blip r:embed="rId2"/>
                <a:stretch>
                  <a:fillRect l="-667" t="-1346" r="-1778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7F654-BD28-4579-B104-B02A692391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stan_glm.1_ppd_data &lt;- c(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as.list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list(N=dim(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)[1]))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stan_glm.1_ppd_model &lt;- stan(file="stan_glm.1_ppd.stan",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data=stan_glm.1_ppd_data,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chains=0)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stan_glm.1_ppd_results &lt;- stan(fit=stan_glm.1_ppd_model,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data=stan_glm.1_ppd_data,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=init_stan_glm.1,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chains=4,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=1000)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An earlier run with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=500 had large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rhats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suggesting it needed more iterations to converge to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the stationary distribution.  Examination with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shinystan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confirmed this; so, increased to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=1000.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y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roachdata$y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## compare with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shinystan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launch_shinystan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(stan_glm.1_ppd_results)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EF6E8-5867-48E6-AFA2-2A7CEEC18A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68BF9C-89D2-4469-A66C-53A18CB0D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A4F6-9320-4F47-A9C7-581849AE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bayesplot</a:t>
            </a:r>
            <a:r>
              <a:rPr lang="en-US" dirty="0"/>
              <a:t> for </a:t>
            </a:r>
            <a:r>
              <a:rPr lang="en-US" dirty="0" err="1"/>
              <a:t>ppc’s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1AED-5EAB-4E91-8B60-36A251E9A7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y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roachdata$y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extract(stan_glm.1_ppd_results,pars="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")$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 dim(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)[1] ; dim(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[1] 2000  252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has 2000 simulated replications of the data y 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g1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ppc_hist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[sample(1:Nrep,3),])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g2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ppc_boxplot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[sample(1:Nrep,11),])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g3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ppc_freqpoly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[sample(1:Nrep,3),])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g4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ppc_dens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[sample(1:Nrep,3),])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g5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ppc_dens_overlay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[sample(1:Nrep,100),])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g6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ppc_ecdf_overlay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[sample(1:Nrep,100),])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grid.arrange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(g1,g2,g3,g4,g5,g6,ncol=2)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04C73-1F46-4610-B750-47427B06C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EE8F9E-B35F-4AE8-AE1A-338A29D0161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2C1484-F762-4C4E-B2BB-2B419E261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999" y="1248353"/>
            <a:ext cx="5776854" cy="47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13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C69E-EF4E-4398-8076-35A8D611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Using </a:t>
            </a:r>
            <a:r>
              <a:rPr lang="en-US" sz="4000" dirty="0" err="1"/>
              <a:t>bayesplot</a:t>
            </a:r>
            <a:r>
              <a:rPr lang="en-US" sz="4000" dirty="0"/>
              <a:t> for </a:t>
            </a:r>
            <a:r>
              <a:rPr lang="en-US" sz="4000" dirty="0" err="1"/>
              <a:t>ppc</a:t>
            </a:r>
            <a:r>
              <a:rPr lang="en-US" sz="4000" dirty="0"/>
              <a:t>-based</a:t>
            </a:r>
            <a:br>
              <a:rPr lang="en-US" sz="4000" dirty="0"/>
            </a:br>
            <a:r>
              <a:rPr lang="en-US" sz="4000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4F79-8604-4638-86B5-4F4BE8B7E3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g1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## default = mean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g2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y,yrep,stat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zeros &lt;- function(y) { sum(y==0)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g3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y,yrep,stat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=zeros)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ones &lt;- function(y) { sum(y==1)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g4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y,yrep,stat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=ones)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fives &lt;- function(y) { sum(y==5)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g5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y,yrep,stat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=fives)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tens &lt;- function(y) { sum(y==10)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g6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ppc_stat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y,yrep,stat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=tens)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grid.arrange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(g1,g2,g3,g4,g5,g6,ncol=2)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C481FF5-19D7-476F-8C9C-1A5753893F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12403" y="1312298"/>
            <a:ext cx="5769997" cy="478696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5DA2E-EF80-4429-A619-BE9D07A26A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8D910B-EE27-4F69-A975-97CBBF220B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B0366D-FACE-4352-A1F4-2C7A371FFDF7}"/>
              </a:ext>
            </a:extLst>
          </p:cNvPr>
          <p:cNvSpPr txBox="1"/>
          <p:nvPr/>
        </p:nvSpPr>
        <p:spPr>
          <a:xfrm>
            <a:off x="4392203" y="998936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simulated </a:t>
            </a:r>
            <a:r>
              <a:rPr lang="en-US" sz="1100" dirty="0" err="1">
                <a:solidFill>
                  <a:srgbClr val="FF0000"/>
                </a:solidFill>
              </a:rPr>
              <a:t>yrep’s</a:t>
            </a:r>
            <a:r>
              <a:rPr lang="en-US" sz="1100" dirty="0">
                <a:solidFill>
                  <a:srgbClr val="FF0000"/>
                </a:solidFill>
              </a:rPr>
              <a:t> give the null distribution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ECAA5C7-B628-453D-8435-9881104C54BB}"/>
              </a:ext>
            </a:extLst>
          </p:cNvPr>
          <p:cNvCxnSpPr/>
          <p:nvPr/>
        </p:nvCxnSpPr>
        <p:spPr>
          <a:xfrm>
            <a:off x="5681609" y="1312298"/>
            <a:ext cx="898989" cy="5267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BDA5BD0-BA36-4CCF-AD36-A6C84CB62F0C}"/>
              </a:ext>
            </a:extLst>
          </p:cNvPr>
          <p:cNvSpPr txBox="1"/>
          <p:nvPr/>
        </p:nvSpPr>
        <p:spPr>
          <a:xfrm>
            <a:off x="8427086" y="631730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tail probability is like a p-value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40356B-EA50-4C9A-88EE-075FA03BC1E2}"/>
              </a:ext>
            </a:extLst>
          </p:cNvPr>
          <p:cNvCxnSpPr>
            <a:cxnSpLocks/>
          </p:cNvCxnSpPr>
          <p:nvPr/>
        </p:nvCxnSpPr>
        <p:spPr>
          <a:xfrm flipH="1">
            <a:off x="7135402" y="1299018"/>
            <a:ext cx="1703742" cy="11531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F78FC6-2AAB-495B-A455-4EDEBEB3FA81}"/>
              </a:ext>
            </a:extLst>
          </p:cNvPr>
          <p:cNvSpPr txBox="1"/>
          <p:nvPr/>
        </p:nvSpPr>
        <p:spPr>
          <a:xfrm>
            <a:off x="7057537" y="398772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real data gives the test statistic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D666E28-8C1E-40ED-885C-9F6079DC38B4}"/>
              </a:ext>
            </a:extLst>
          </p:cNvPr>
          <p:cNvCxnSpPr>
            <a:cxnSpLocks/>
          </p:cNvCxnSpPr>
          <p:nvPr/>
        </p:nvCxnSpPr>
        <p:spPr>
          <a:xfrm flipH="1">
            <a:off x="6906433" y="1096812"/>
            <a:ext cx="609712" cy="5521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4690-685C-4986-80D2-35AC133E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a </a:t>
            </a:r>
            <a:r>
              <a:rPr lang="en-US" dirty="0" err="1"/>
              <a:t>ppc</a:t>
            </a:r>
            <a:r>
              <a:rPr lang="en-US" dirty="0"/>
              <a:t> “by hand”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3F7F-93F7-4F73-9DC2-F1654060F1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Need to do “by hand” if your </a:t>
            </a:r>
            <a:r>
              <a:rPr lang="en-US" dirty="0" err="1"/>
              <a:t>ppc</a:t>
            </a:r>
            <a:r>
              <a:rPr lang="en-US" dirty="0"/>
              <a:t> also involves parameters…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exp(extract(stan_glm.1_ppd_results,pars="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dim(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## [1] 200 262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apply(lambdarep,2,mean)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dispersion &lt;- function(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y,lam,df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sum((y-lam)^2/lam)/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dispersion.obs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dispersion(y,lambdahat,262-4)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NULL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1:Nrep)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c(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dispersion(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,],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,],262-4))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hist(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hist(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dispersion.rep,xlim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=c(0,dispersion.obs))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abline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dispersion.obs,col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="red")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text(x=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dispersion.obs,y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=10,label="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dispersion.obs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=0.75,adj=c(1,0.8))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4AACDBE-1770-4E1F-B85F-6FE0EA04BF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600" y="1631868"/>
            <a:ext cx="5384800" cy="446738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8BB89-04A1-475E-BD43-2F86DAC6E7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E7E1BF-7FF5-43EC-A3FE-7EDD5499C6A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C641F8-FEE5-4199-8479-78B548036E0F}"/>
              </a:ext>
            </a:extLst>
          </p:cNvPr>
          <p:cNvSpPr txBox="1"/>
          <p:nvPr/>
        </p:nvSpPr>
        <p:spPr>
          <a:xfrm>
            <a:off x="6255949" y="1756083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simulated </a:t>
            </a:r>
            <a:r>
              <a:rPr lang="en-US" sz="1100" dirty="0" err="1">
                <a:solidFill>
                  <a:srgbClr val="FF0000"/>
                </a:solidFill>
              </a:rPr>
              <a:t>yrep’s</a:t>
            </a:r>
            <a:r>
              <a:rPr lang="en-US" sz="1100" dirty="0">
                <a:solidFill>
                  <a:srgbClr val="FF0000"/>
                </a:solidFill>
              </a:rPr>
              <a:t> give the null distribution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5B319C-8818-4756-83AD-F46F0CE4A292}"/>
              </a:ext>
            </a:extLst>
          </p:cNvPr>
          <p:cNvCxnSpPr>
            <a:cxnSpLocks/>
          </p:cNvCxnSpPr>
          <p:nvPr/>
        </p:nvCxnSpPr>
        <p:spPr>
          <a:xfrm>
            <a:off x="7612515" y="2356247"/>
            <a:ext cx="831829" cy="239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32761AC-7A87-44A9-8638-58628C44AED4}"/>
              </a:ext>
            </a:extLst>
          </p:cNvPr>
          <p:cNvSpPr txBox="1"/>
          <p:nvPr/>
        </p:nvSpPr>
        <p:spPr>
          <a:xfrm>
            <a:off x="10831625" y="3429000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real data gives the test statistic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A00F9B-154B-4E1A-9759-169969F14882}"/>
              </a:ext>
            </a:extLst>
          </p:cNvPr>
          <p:cNvCxnSpPr>
            <a:cxnSpLocks/>
          </p:cNvCxnSpPr>
          <p:nvPr/>
        </p:nvCxnSpPr>
        <p:spPr>
          <a:xfrm flipH="1">
            <a:off x="11268762" y="4126379"/>
            <a:ext cx="157337" cy="5528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B4A43E-BF7E-4F25-BD09-15CB7D5D6682}"/>
              </a:ext>
            </a:extLst>
          </p:cNvPr>
          <p:cNvSpPr txBox="1"/>
          <p:nvPr/>
        </p:nvSpPr>
        <p:spPr>
          <a:xfrm>
            <a:off x="10900133" y="5530762"/>
            <a:ext cx="1191231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tail probability is like a p-value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8133E029-0980-409B-BF21-01B5769276F5}"/>
              </a:ext>
            </a:extLst>
          </p:cNvPr>
          <p:cNvSpPr/>
          <p:nvPr/>
        </p:nvSpPr>
        <p:spPr>
          <a:xfrm rot="5400000" flipH="1">
            <a:off x="11380282" y="5222285"/>
            <a:ext cx="91633" cy="461983"/>
          </a:xfrm>
          <a:prstGeom prst="leftBrace">
            <a:avLst>
              <a:gd name="adj1" fmla="val 8333"/>
              <a:gd name="adj2" fmla="val 5742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70C6D4-DFFA-4954-9E93-2C78C2EEE00C}"/>
              </a:ext>
            </a:extLst>
          </p:cNvPr>
          <p:cNvCxnSpPr>
            <a:cxnSpLocks/>
          </p:cNvCxnSpPr>
          <p:nvPr/>
        </p:nvCxnSpPr>
        <p:spPr>
          <a:xfrm flipH="1">
            <a:off x="7046773" y="2480462"/>
            <a:ext cx="370726" cy="21987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B716C9-96F9-4B22-A8E6-1CA42268D38A}"/>
                  </a:ext>
                </a:extLst>
              </p:cNvPr>
              <p:cNvSpPr txBox="1"/>
              <p:nvPr/>
            </p:nvSpPr>
            <p:spPr>
              <a:xfrm>
                <a:off x="5864830" y="6219878"/>
                <a:ext cx="4484025" cy="58939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Ideally,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b>
                                          <m:sSubPr>
                                            <m:ctrlPr>
                                              <a:rPr lang="en-US" sz="1600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𝜆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i="1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∼</m:t>
                    </m:r>
                    <m:sSubSup>
                      <m:sSubSup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under H</a:t>
                </a:r>
                <a:r>
                  <a:rPr lang="en-US" sz="16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1600" dirty="0">
                    <a:solidFill>
                      <a:srgbClr val="FF0000"/>
                    </a:solidFill>
                  </a:rPr>
                  <a:t>: no dispersion</a:t>
                </a:r>
                <a:r>
                  <a:rPr lang="en-US" sz="1600" baseline="-250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B716C9-96F9-4B22-A8E6-1CA42268D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830" y="6219878"/>
                <a:ext cx="4484025" cy="589392"/>
              </a:xfrm>
              <a:prstGeom prst="rect">
                <a:avLst/>
              </a:prstGeom>
              <a:blipFill>
                <a:blip r:embed="rId4"/>
                <a:stretch>
                  <a:fillRect l="-54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27DFC822-9614-4FCE-A95C-C4774ADC0974}"/>
              </a:ext>
            </a:extLst>
          </p:cNvPr>
          <p:cNvSpPr/>
          <p:nvPr/>
        </p:nvSpPr>
        <p:spPr>
          <a:xfrm>
            <a:off x="414584" y="3488076"/>
            <a:ext cx="3820199" cy="541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AFF625-D9DD-445E-973A-C6BE64E86FDA}"/>
              </a:ext>
            </a:extLst>
          </p:cNvPr>
          <p:cNvCxnSpPr>
            <a:cxnSpLocks/>
          </p:cNvCxnSpPr>
          <p:nvPr/>
        </p:nvCxnSpPr>
        <p:spPr>
          <a:xfrm flipH="1" flipV="1">
            <a:off x="3960688" y="3945276"/>
            <a:ext cx="1818525" cy="2553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80C1B24-E6C7-41DA-94B3-B39B9A8C1033}"/>
              </a:ext>
            </a:extLst>
          </p:cNvPr>
          <p:cNvSpPr txBox="1"/>
          <p:nvPr/>
        </p:nvSpPr>
        <p:spPr>
          <a:xfrm>
            <a:off x="87411" y="3926324"/>
            <a:ext cx="6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(test </a:t>
            </a:r>
          </a:p>
          <a:p>
            <a:r>
              <a:rPr lang="en-US" sz="1000" dirty="0">
                <a:solidFill>
                  <a:srgbClr val="FF0000"/>
                </a:solidFill>
              </a:rPr>
              <a:t>statistic)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D211C0-C241-41C3-AFCE-13839D39587B}"/>
              </a:ext>
            </a:extLst>
          </p:cNvPr>
          <p:cNvSpPr txBox="1"/>
          <p:nvPr/>
        </p:nvSpPr>
        <p:spPr>
          <a:xfrm>
            <a:off x="41881" y="4632293"/>
            <a:ext cx="6543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(null </a:t>
            </a:r>
            <a:r>
              <a:rPr lang="en-US" sz="1000" dirty="0" err="1">
                <a:solidFill>
                  <a:srgbClr val="FF0000"/>
                </a:solidFill>
              </a:rPr>
              <a:t>distrib</a:t>
            </a:r>
            <a:r>
              <a:rPr lang="en-US" sz="1000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01E56E18-FB68-4C83-ABE1-6D049682C628}"/>
              </a:ext>
            </a:extLst>
          </p:cNvPr>
          <p:cNvSpPr/>
          <p:nvPr/>
        </p:nvSpPr>
        <p:spPr>
          <a:xfrm>
            <a:off x="546562" y="4310118"/>
            <a:ext cx="116121" cy="90507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9" grpId="0" animBg="1"/>
      <p:bldP spid="4" grpId="0" animBg="1"/>
      <p:bldP spid="17" grpId="0" animBg="1"/>
      <p:bldP spid="23" grpId="0"/>
      <p:bldP spid="24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9DA324-264A-4F75-B215-2505E119E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292" y="1769565"/>
            <a:ext cx="5261108" cy="4364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946FD-6308-4DB0-B6A6-90F2EA9A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</a:t>
            </a:r>
            <a:r>
              <a:rPr lang="en-US" dirty="0" err="1"/>
              <a:t>glm</a:t>
            </a:r>
            <a:r>
              <a:rPr lang="en-US" dirty="0"/>
              <a:t>() residuals…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52B264-A91E-4FDC-948F-BDEBAE212FD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194681"/>
                <a:ext cx="5384800" cy="4530725"/>
              </a:xfrm>
            </p:spPr>
            <p:txBody>
              <a:bodyPr/>
              <a:lstStyle/>
              <a:p>
                <a:r>
                  <a:rPr lang="en-US" sz="2600" dirty="0" err="1"/>
                  <a:t>glm</a:t>
                </a:r>
                <a:r>
                  <a:rPr lang="en-US" sz="2600" dirty="0"/>
                  <a:t>() residuals generated by R are hard to interpret</a:t>
                </a:r>
              </a:p>
              <a:p>
                <a:r>
                  <a:rPr lang="en-US" sz="2600" dirty="0"/>
                  <a:t>Problems include:</a:t>
                </a:r>
              </a:p>
              <a:p>
                <a:pPr lvl="1"/>
                <a:r>
                  <a:rPr lang="en-US" sz="2300" dirty="0"/>
                  <a:t>Discrete responses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dirty="0"/>
                  <a:t>and range restrictions force curvilinear structure on residuals, even when the model fits</a:t>
                </a:r>
              </a:p>
              <a:p>
                <a:pPr lvl="1"/>
                <a:r>
                  <a:rPr lang="en-US" sz="2300" dirty="0"/>
                  <a:t>The </a:t>
                </a:r>
                <a:r>
                  <a:rPr lang="en-US" sz="2300" dirty="0" err="1"/>
                  <a:t>asymptotics</a:t>
                </a:r>
                <a:r>
                  <a:rPr lang="en-US" sz="2300" dirty="0"/>
                  <a:t> for the CLT for residuals don’t work well when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300" dirty="0"/>
                  <a:t> can only take on a few discrete values</a:t>
                </a:r>
              </a:p>
              <a:p>
                <a:pPr lvl="1"/>
                <a:r>
                  <a:rPr lang="en-US" sz="2300" dirty="0"/>
                  <a:t>Nonconstant variance is typical even when the model fits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52B264-A91E-4FDC-948F-BDEBAE212F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194681"/>
                <a:ext cx="5384800" cy="4530725"/>
              </a:xfrm>
              <a:blipFill>
                <a:blip r:embed="rId3"/>
                <a:stretch>
                  <a:fillRect l="-453" t="-1077" r="-2265" b="-7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C06C-E21C-4244-94DA-A7C3E1242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194681"/>
            <a:ext cx="5384800" cy="86470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par(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mfrow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=c(2,2))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plot(glm.1)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E4211-0BD7-4E63-8472-2E3DDD580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01B136-336C-4378-B514-159E0EF08A4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3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F45D-91BA-4DF7-AF61-4BC26A4F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potential solution to </a:t>
            </a:r>
            <a:r>
              <a:rPr lang="en-US" dirty="0" err="1"/>
              <a:t>glm</a:t>
            </a:r>
            <a:r>
              <a:rPr lang="en-US" dirty="0"/>
              <a:t>() residuals…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06BCF-F72D-42FA-A176-DAC81F95CE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25277"/>
                <a:ext cx="10972800" cy="4530725"/>
              </a:xfrm>
            </p:spPr>
            <p:txBody>
              <a:bodyPr/>
              <a:lstStyle/>
              <a:p>
                <a:r>
                  <a:rPr lang="en-US" dirty="0"/>
                  <a:t>When the model fits, the residuals do have a well-defined distribution, even if it is not normal</a:t>
                </a:r>
              </a:p>
              <a:p>
                <a:r>
                  <a:rPr lang="en-US" dirty="0"/>
                  <a:t>Use a posterior predictive simulation to get the (empirical) CDF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of that distribution</a:t>
                </a:r>
              </a:p>
              <a:p>
                <a:r>
                  <a:rPr lang="en-US" dirty="0"/>
                  <a:t>Use the probability integral transform (PIT)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try to change the distribution of the residuals to the uniform distribution</a:t>
                </a:r>
              </a:p>
              <a:p>
                <a:pPr lvl="1"/>
                <a:r>
                  <a:rPr lang="en-US" dirty="0"/>
                  <a:t>If the model fits well, then putting the real data residuals through the PIT based on replications from the model should make them look uniform</a:t>
                </a:r>
              </a:p>
              <a:p>
                <a:pPr lvl="1"/>
                <a:r>
                  <a:rPr lang="en-US" dirty="0"/>
                  <a:t>If the model doesn’t fit the real data well, there should be interpretable patterns in the transformed residuals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606BCF-F72D-42FA-A176-DAC81F95CE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25277"/>
                <a:ext cx="10972800" cy="4530725"/>
              </a:xfrm>
              <a:blipFill>
                <a:blip r:embed="rId2"/>
                <a:stretch>
                  <a:fillRect l="-444" t="-1615" b="-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A0D87-9597-46F0-82D7-A6F00152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AC0D9D-5CE4-4A07-ABF7-21F81D6938C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D7E019-AC2C-453C-99C2-7CE03DF7793C}"/>
                  </a:ext>
                </a:extLst>
              </p:cNvPr>
              <p:cNvSpPr txBox="1"/>
              <p:nvPr/>
            </p:nvSpPr>
            <p:spPr>
              <a:xfrm>
                <a:off x="6361042" y="6195932"/>
                <a:ext cx="42141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PIT reminder: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, then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𝑈𝑛𝑖𝑓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D7E019-AC2C-453C-99C2-7CE03DF77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42" y="6195932"/>
                <a:ext cx="4214193" cy="646331"/>
              </a:xfrm>
              <a:prstGeom prst="rect">
                <a:avLst/>
              </a:prstGeom>
              <a:blipFill>
                <a:blip r:embed="rId3"/>
                <a:stretch>
                  <a:fillRect l="-115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62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8697-EB0C-4F45-8EE2-5435B611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this potential solution…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25D88-54ED-4316-A0CB-9EFA493217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29085"/>
                <a:ext cx="10972800" cy="5001841"/>
              </a:xfrm>
            </p:spPr>
            <p:txBody>
              <a:bodyPr/>
              <a:lstStyle/>
              <a:p>
                <a:r>
                  <a:rPr lang="en-US" sz="2600" b="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/ </m:t>
                    </m:r>
                    <m:acc>
                      <m:accPr>
                        <m:chr m:val="̂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</m:acc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 be standardized residuals of the real data </a:t>
                </a:r>
              </a:p>
              <a:p>
                <a:r>
                  <a:rPr lang="en-US" sz="2600" b="0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𝑟𝑒𝑝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𝑟𝑒𝑝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 / 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</m:acc>
                    <m:r>
                      <a:rPr lang="en-US" sz="260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6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 be the standardized residuals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600" dirty="0"/>
                  <a:t> replication of simulated data  </a:t>
                </a:r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r>
                  <a:rPr lang="en-US" sz="2600" dirty="0"/>
                  <a:t>Use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p>
                    </m:sSubSup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</m:oMath>
                </a14:m>
                <a:r>
                  <a:rPr lang="en-US" sz="2600" dirty="0"/>
                  <a:t> to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600" dirty="0"/>
                  <a:t>,</a:t>
                </a:r>
                <a:br>
                  <a:rPr lang="en-US" sz="2600" dirty="0"/>
                </a:br>
                <a:r>
                  <a:rPr lang="en-US" sz="2600" dirty="0"/>
                  <a:t>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,1</m:t>
                        </m:r>
                      </m:sup>
                    </m:sSubSup>
                    <m:r>
                      <a:rPr lang="en-US" sz="2600" i="1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𝑟𝑒𝑝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</m:oMath>
                </a14:m>
                <a:r>
                  <a:rPr lang="en-US" sz="2600" dirty="0"/>
                  <a:t> to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600" dirty="0"/>
                  <a:t>, etc.</a:t>
                </a:r>
              </a:p>
              <a:p>
                <a:r>
                  <a:rPr lang="en-US" sz="2600" dirty="0"/>
                  <a:t>If the model fits well,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𝑝𝑝𝑟𝑜𝑥</m:t>
                          </m:r>
                        </m:e>
                      </m:mr>
                      <m:m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∼</m:t>
                          </m:r>
                        </m:e>
                      </m:mr>
                    </m:m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𝑈𝑛𝑖𝑓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25D88-54ED-4316-A0CB-9EFA493217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29085"/>
                <a:ext cx="10972800" cy="5001841"/>
              </a:xfrm>
              <a:blipFill>
                <a:blip r:embed="rId3"/>
                <a:stretch>
                  <a:fillRect l="-222" t="-365" b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D7B40-5D06-4075-BB85-BF4B64F74E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DA73C-BC3D-4458-A547-B16A50BBD5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1802B6D-9081-4A5C-9D26-F93F9D3ED4F2}" type="datetime1">
              <a:rPr lang="en-US" smtClean="0"/>
              <a:t>11/30/2022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B1A6BA7-EC5A-4036-9E38-10F9181266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235" y="2684194"/>
            <a:ext cx="4703999" cy="186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5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79AF-9C98-40CB-928F-47E1101F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4F54-81DA-46A4-9C02-583EBCDFE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7713"/>
            <a:ext cx="10972800" cy="4530725"/>
          </a:xfrm>
        </p:spPr>
        <p:txBody>
          <a:bodyPr/>
          <a:lstStyle/>
          <a:p>
            <a:r>
              <a:rPr lang="en-US" sz="2600" b="1" u="sng" dirty="0">
                <a:latin typeface="+mj-lt"/>
              </a:rPr>
              <a:t>Peer Reviews</a:t>
            </a:r>
            <a:r>
              <a:rPr lang="en-US" sz="2600" i="1" dirty="0">
                <a:latin typeface="+mj-lt"/>
              </a:rPr>
              <a:t> (Due Fri 1159pm)</a:t>
            </a:r>
          </a:p>
          <a:p>
            <a:pPr lvl="1"/>
            <a:r>
              <a:rPr lang="en-US" sz="2200" dirty="0">
                <a:latin typeface="+mj-lt"/>
              </a:rPr>
              <a:t>Reviews should be collegial and helpful.  Point out things the paper is doing right, and suggestions for improvement.</a:t>
            </a:r>
          </a:p>
          <a:p>
            <a:pPr lvl="1"/>
            <a:r>
              <a:rPr lang="en-US" sz="2200" dirty="0">
                <a:latin typeface="+mj-lt"/>
              </a:rPr>
              <a:t>Write in the rubric categories provided, but do not assign points </a:t>
            </a:r>
          </a:p>
          <a:p>
            <a:r>
              <a:rPr lang="en-US" sz="2600" b="1" u="sng" dirty="0">
                <a:latin typeface="+mj-lt"/>
              </a:rPr>
              <a:t>Reading </a:t>
            </a:r>
            <a:r>
              <a:rPr lang="en-US" sz="2600" i="1" dirty="0">
                <a:latin typeface="+mj-lt"/>
              </a:rPr>
              <a:t>(in HW10 &amp; weeks 13 &amp; 14 folders on Canvas)</a:t>
            </a:r>
          </a:p>
          <a:p>
            <a:pPr lvl="1"/>
            <a:r>
              <a:rPr lang="en-US" sz="2200" dirty="0">
                <a:latin typeface="+mj-lt"/>
              </a:rPr>
              <a:t>Lynch, Ch 3 (read), Ch 4 (skim)</a:t>
            </a:r>
          </a:p>
          <a:p>
            <a:pPr lvl="1"/>
            <a:r>
              <a:rPr lang="en-US" sz="2200" dirty="0">
                <a:latin typeface="+mj-lt"/>
              </a:rPr>
              <a:t>Lynch, Ch 9 (read)</a:t>
            </a:r>
            <a:endParaRPr lang="en-US" sz="2600" b="1" u="sng" dirty="0">
              <a:latin typeface="+mj-lt"/>
            </a:endParaRPr>
          </a:p>
          <a:p>
            <a:r>
              <a:rPr lang="en-US" sz="2600" b="1" u="sng" dirty="0">
                <a:latin typeface="+mj-lt"/>
              </a:rPr>
              <a:t>HW10 </a:t>
            </a:r>
            <a:r>
              <a:rPr lang="en-US" sz="2600" i="1" dirty="0">
                <a:latin typeface="+mj-lt"/>
              </a:rPr>
              <a:t>(Due Wed Dec 7, 1159pm)</a:t>
            </a:r>
          </a:p>
          <a:p>
            <a:pPr lvl="1"/>
            <a:r>
              <a:rPr lang="en-US" sz="2200" dirty="0">
                <a:latin typeface="+mj-lt"/>
              </a:rPr>
              <a:t>Just some “finger exercises” so you can play with estimating multilevel models with Stan, examining Stan output, etc.</a:t>
            </a:r>
          </a:p>
          <a:p>
            <a:r>
              <a:rPr lang="en-US" sz="2600" b="1" u="sng" dirty="0">
                <a:latin typeface="+mj-lt"/>
              </a:rPr>
              <a:t>Last Quiz </a:t>
            </a:r>
            <a:r>
              <a:rPr lang="en-US" sz="2600" i="1" dirty="0">
                <a:latin typeface="+mj-lt"/>
              </a:rPr>
              <a:t>(Mon-Tue Dec 5-6)</a:t>
            </a:r>
          </a:p>
          <a:p>
            <a:pPr lvl="1"/>
            <a:r>
              <a:rPr lang="en-US" sz="2200" dirty="0">
                <a:latin typeface="+mj-lt"/>
              </a:rPr>
              <a:t>Like midsemester survey – your thoughts about the 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92ED8-D842-4CEC-ABDE-2E682BB917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F449D-DAD9-4279-AC8B-18A85A3306B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B24F7-FA50-4D9F-8EAF-E3E8DD38D5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70E108-BEFF-4496-A5F4-7D3A927005F7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6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C50F-2DAD-48D5-921B-4982E0E2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 works, but it’s not very legible…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170A0-506C-41B2-903B-A42E4D1078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ecdf.rep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function(r,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rep(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NA,length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(r))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1:length(r))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mean(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]&lt;=r[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resid.obs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(y 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)/sqrt(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)/sqrt(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uniformed.resids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ecdf.rep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resid.obs,resid.rep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reference.resids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ecdf.rep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[1,],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[-1,])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par(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mfrow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=c(3,1))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resid.obs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main="Plain standardized residuals")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uniformed.resids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main="Real data residuals transformed to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reference.resids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[1,], 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main=paste("Reference: Simulated data residuals",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"transformed to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5CE4A60-4F56-4010-ABCF-2922B217E4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64082" y="1272210"/>
            <a:ext cx="5818318" cy="482704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DE17B-EFA2-4D81-9DC4-549011D35E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0288B-FEB6-41B5-B6D9-F565D52283B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1802B6D-9081-4A5C-9D26-F93F9D3ED4F2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4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AF1EDA2-7677-4678-9C23-CDA2B2E54F5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For Legibility: Replace raw log(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its ranks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AF1EDA2-7677-4678-9C23-CDA2B2E54F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1" t="-10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A0565-1B8D-4025-886A-D7509A7136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mfrow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=c(3,1))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resid.obs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~ rank(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main="Plain standardized residuals")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uniformed.resids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~ rank(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lambdahat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main=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"Real data residuals transformed 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reference.resids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~ rank(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lambdarep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[1,]),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main=paste("Reference: Simulated data", 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"residuals transformed 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7044A-A8E5-4115-8ED4-79D2E2B08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C57204-95AE-4EEC-A2EE-523679D472C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2A17EB-9534-6601-DAA1-62AC651BE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015" y="1021232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42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D11A95D-C148-4409-BB8C-D8619D6C9EDC}"/>
              </a:ext>
            </a:extLst>
          </p:cNvPr>
          <p:cNvSpPr txBox="1">
            <a:spLocks/>
          </p:cNvSpPr>
          <p:nvPr/>
        </p:nvSpPr>
        <p:spPr bwMode="auto">
          <a:xfrm>
            <a:off x="6210855" y="1600201"/>
            <a:ext cx="5384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testDispersion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simulationOutput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b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testZeroInflation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simulationOutput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7D3537-8A9B-49CE-8169-964770BF9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532" y="3267987"/>
            <a:ext cx="5361305" cy="27353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FA08E5-CAAF-4F09-B8FB-D3BECEC6F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417" y="2981740"/>
            <a:ext cx="5922346" cy="3021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405B5-9E7C-40E0-871A-97B69AA0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glm</a:t>
            </a:r>
            <a:r>
              <a:rPr lang="en-US" dirty="0"/>
              <a:t>() and </a:t>
            </a:r>
            <a:r>
              <a:rPr lang="en-US" dirty="0" err="1"/>
              <a:t>glmer</a:t>
            </a:r>
            <a:r>
              <a:rPr lang="en-US" dirty="0"/>
              <a:t>(), it’s easier to use library(</a:t>
            </a:r>
            <a:r>
              <a:rPr lang="en-US" dirty="0" err="1"/>
              <a:t>DHARMa</a:t>
            </a:r>
            <a:r>
              <a:rPr lang="en-US" dirty="0"/>
              <a:t>) rather than library(</a:t>
            </a:r>
            <a:r>
              <a:rPr lang="en-US" dirty="0" err="1"/>
              <a:t>rstan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C24B-B457-4C00-9F76-F377553843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DHARMa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vignette("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DHARMa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 package="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DHARMa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") 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is very helpful!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simulationOutput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simulateResiduals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fittedModel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glm.1, plot = F)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simulationOutput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53D90-D159-4BD1-8917-9CCFD3215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22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B56B53-B1DA-45EA-B7EF-BE005CACAB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01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D11A95D-C148-4409-BB8C-D8619D6C9EDC}"/>
              </a:ext>
            </a:extLst>
          </p:cNvPr>
          <p:cNvSpPr txBox="1">
            <a:spLocks/>
          </p:cNvSpPr>
          <p:nvPr/>
        </p:nvSpPr>
        <p:spPr bwMode="auto">
          <a:xfrm>
            <a:off x="6210855" y="1600201"/>
            <a:ext cx="5384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B5559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B5559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testDispersion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sim.result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testZeroInflation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sim.result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7D3537-8A9B-49CE-8169-964770BF9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9532" y="3267987"/>
            <a:ext cx="5361305" cy="27353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FA08E5-CAAF-4F09-B8FB-D3BECEC6F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417" y="2981741"/>
            <a:ext cx="5922346" cy="3021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405B5-9E7C-40E0-871A-97B69AA0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is what the </a:t>
            </a:r>
            <a:r>
              <a:rPr lang="en-US" dirty="0" err="1"/>
              <a:t>DHARMa</a:t>
            </a:r>
            <a:r>
              <a:rPr lang="en-US" dirty="0"/>
              <a:t> plots look like when the model fits the data “perfectly”…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C24B-B457-4C00-9F76-F377553843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perfectmeans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predict(glm.1,type="response")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y.perfect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rpois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(length(y),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perfectmeans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glm.1.perfect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y.perfect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roach1 + treatment +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senior,offset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=log(exposure2),data=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family=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sim.result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simulateResiduals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fittedModel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=glm.1.perfect,plot=T)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53D90-D159-4BD1-8917-9CCFD3215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23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B56B53-B1DA-45EA-B7EF-BE005CACAB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07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27FA-3E65-4FBC-8535-6DADBD7E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6BE7-E1E2-42DA-B987-AD7B947A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6793"/>
            <a:ext cx="10972800" cy="4954133"/>
          </a:xfrm>
        </p:spPr>
        <p:txBody>
          <a:bodyPr/>
          <a:lstStyle/>
          <a:p>
            <a:r>
              <a:rPr lang="en-US" dirty="0"/>
              <a:t>Vignette 1: Prediction </a:t>
            </a:r>
          </a:p>
          <a:p>
            <a:pPr lvl="1"/>
            <a:r>
              <a:rPr lang="en-US" dirty="0"/>
              <a:t>Review: Prediction with lm()</a:t>
            </a:r>
          </a:p>
          <a:p>
            <a:pPr lvl="1"/>
            <a:r>
              <a:rPr lang="en-US" dirty="0"/>
              <a:t>Prediction with </a:t>
            </a:r>
            <a:r>
              <a:rPr lang="en-US" dirty="0" err="1"/>
              <a:t>glm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Prediction with stan()</a:t>
            </a:r>
          </a:p>
          <a:p>
            <a:r>
              <a:rPr lang="en-US" dirty="0"/>
              <a:t>Vignette 2: Posterior Prediction &amp; Assessing Model </a:t>
            </a:r>
            <a:r>
              <a:rPr lang="en-US" dirty="0" err="1"/>
              <a:t>FIt</a:t>
            </a:r>
            <a:endParaRPr lang="en-US" dirty="0"/>
          </a:p>
          <a:p>
            <a:pPr lvl="1"/>
            <a:r>
              <a:rPr lang="en-US" dirty="0"/>
              <a:t>Posterior Predictive Distribution</a:t>
            </a:r>
          </a:p>
          <a:p>
            <a:pPr lvl="1"/>
            <a:r>
              <a:rPr lang="en-US" i="1" dirty="0"/>
              <a:t>If the model fits well, the real data should be indistinguishable from data simulated from the model</a:t>
            </a:r>
          </a:p>
          <a:p>
            <a:r>
              <a:rPr lang="en-US" dirty="0"/>
              <a:t>Vignette 3: Residuals for </a:t>
            </a:r>
            <a:r>
              <a:rPr lang="en-US" dirty="0" err="1"/>
              <a:t>glm’s</a:t>
            </a:r>
            <a:endParaRPr lang="en-US" dirty="0"/>
          </a:p>
          <a:p>
            <a:pPr lvl="1"/>
            <a:r>
              <a:rPr lang="en-US" dirty="0"/>
              <a:t>Fixing </a:t>
            </a:r>
            <a:r>
              <a:rPr lang="en-US" dirty="0" err="1"/>
              <a:t>glm</a:t>
            </a:r>
            <a:r>
              <a:rPr lang="en-US" dirty="0"/>
              <a:t> residuals using stan() [Bayes] or library(</a:t>
            </a:r>
            <a:r>
              <a:rPr lang="en-US" dirty="0" err="1"/>
              <a:t>DHARMa</a:t>
            </a:r>
            <a:r>
              <a:rPr lang="en-US" dirty="0"/>
              <a:t>) [</a:t>
            </a:r>
            <a:r>
              <a:rPr lang="en-US" dirty="0" err="1"/>
              <a:t>glm</a:t>
            </a:r>
            <a:r>
              <a:rPr lang="en-US" dirty="0"/>
              <a:t>/</a:t>
            </a:r>
            <a:r>
              <a:rPr lang="en-US" dirty="0" err="1"/>
              <a:t>glmer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43661-E915-428A-8001-B91EB8329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BAB34-127C-4BD3-BE8A-EE1DDC7F2A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82563CF-484A-4F46-BB5E-C85ADE1A7ECC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2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27FA-3E65-4FBC-8535-6DADBD7E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6BE7-E1E2-42DA-B987-AD7B947A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6793"/>
            <a:ext cx="10972800" cy="4954133"/>
          </a:xfrm>
        </p:spPr>
        <p:txBody>
          <a:bodyPr/>
          <a:lstStyle/>
          <a:p>
            <a:r>
              <a:rPr lang="en-US" dirty="0"/>
              <a:t>Vignette 1: Prediction </a:t>
            </a:r>
          </a:p>
          <a:p>
            <a:pPr lvl="1"/>
            <a:r>
              <a:rPr lang="en-US" dirty="0"/>
              <a:t>Review: Prediction with lm()</a:t>
            </a:r>
          </a:p>
          <a:p>
            <a:pPr lvl="1"/>
            <a:r>
              <a:rPr lang="en-US" dirty="0"/>
              <a:t>Prediction with </a:t>
            </a:r>
            <a:r>
              <a:rPr lang="en-US" dirty="0" err="1"/>
              <a:t>glm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Prediction with stan()</a:t>
            </a:r>
          </a:p>
          <a:p>
            <a:r>
              <a:rPr lang="en-US" dirty="0"/>
              <a:t>Vignette 2: Posterior Prediction &amp; Assessing Model Fit</a:t>
            </a:r>
          </a:p>
          <a:p>
            <a:pPr lvl="1"/>
            <a:r>
              <a:rPr lang="en-US" dirty="0"/>
              <a:t>Posterior Predictive Distribution</a:t>
            </a:r>
          </a:p>
          <a:p>
            <a:pPr lvl="1"/>
            <a:r>
              <a:rPr lang="en-US" i="1" dirty="0"/>
              <a:t>If the model fits well, the real data should be indistinguishable from data simulated from the model</a:t>
            </a:r>
          </a:p>
          <a:p>
            <a:r>
              <a:rPr lang="en-US" dirty="0"/>
              <a:t>Vignette 3: Residuals for </a:t>
            </a:r>
            <a:r>
              <a:rPr lang="en-US" dirty="0" err="1"/>
              <a:t>glm’s</a:t>
            </a:r>
            <a:endParaRPr lang="en-US" dirty="0"/>
          </a:p>
          <a:p>
            <a:pPr lvl="1"/>
            <a:r>
              <a:rPr lang="en-US" dirty="0"/>
              <a:t>Fixing </a:t>
            </a:r>
            <a:r>
              <a:rPr lang="en-US" dirty="0" err="1"/>
              <a:t>glm</a:t>
            </a:r>
            <a:r>
              <a:rPr lang="en-US" dirty="0"/>
              <a:t> residuals using stan() [Bayes] or library(</a:t>
            </a:r>
            <a:r>
              <a:rPr lang="en-US" dirty="0" err="1"/>
              <a:t>DHARMa</a:t>
            </a:r>
            <a:r>
              <a:rPr lang="en-US" dirty="0"/>
              <a:t>) [</a:t>
            </a:r>
            <a:r>
              <a:rPr lang="en-US" dirty="0" err="1"/>
              <a:t>glm</a:t>
            </a:r>
            <a:r>
              <a:rPr lang="en-US" dirty="0"/>
              <a:t>/</a:t>
            </a:r>
            <a:r>
              <a:rPr lang="en-US" dirty="0" err="1"/>
              <a:t>glmer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43661-E915-428A-8001-B91EB8329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BAB34-127C-4BD3-BE8A-EE1DDC7F2A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82563CF-484A-4F46-BB5E-C85ADE1A7ECC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72C-D0D5-4555-A858-59BBE2F6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BC87D-CBE0-4764-891A-9EC111015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78779"/>
                <a:ext cx="10972800" cy="4530725"/>
              </a:xfrm>
            </p:spPr>
            <p:txBody>
              <a:bodyPr/>
              <a:lstStyle/>
              <a:p>
                <a:r>
                  <a:rPr lang="en-US" dirty="0"/>
                  <a:t>For ordinary linear regression, we may be interested in</a:t>
                </a:r>
              </a:p>
              <a:p>
                <a:pPr lvl="1"/>
                <a:r>
                  <a:rPr lang="en-US" dirty="0"/>
                  <a:t>Estimating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Predicting a new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Both are accomplished with the </a:t>
                </a:r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predict()</a:t>
                </a:r>
                <a:r>
                  <a:rPr lang="en-US" dirty="0"/>
                  <a:t>function in R:</a:t>
                </a:r>
              </a:p>
              <a:p>
                <a:pPr lvl="1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predict(lm.1,interval=“confidence”)</a:t>
                </a:r>
                <a:r>
                  <a:rPr lang="en-US" dirty="0"/>
                  <a:t> gives a point estimate and CI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the width for a 95% CI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≈4⋅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predict(lm.1,interval=“prediction”)</a:t>
                </a:r>
                <a:r>
                  <a:rPr lang="en-US" dirty="0"/>
                  <a:t> gives a point estimate and prediction interval for a new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the width for a 95% PI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≈4⋅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𝑆𝐸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acc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BC87D-CBE0-4764-891A-9EC111015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78779"/>
                <a:ext cx="10972800" cy="4530725"/>
              </a:xfrm>
              <a:blipFill>
                <a:blip r:embed="rId2"/>
                <a:stretch>
                  <a:fillRect l="-444" t="-1613" b="-6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7346D-CF3A-4B0D-B252-84E3AF95A3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E0B1A-C26D-4AAE-87FC-2937E07F3D3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CD3957-3423-4894-BF44-54241E623B25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DA44-E6FD-4CC7-8EC0-2EED12BF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lm() – </a:t>
            </a:r>
            <a:r>
              <a:rPr lang="en-US" dirty="0" err="1"/>
              <a:t>ChickWeight</a:t>
            </a:r>
            <a:r>
              <a:rPr lang="en-US" dirty="0"/>
              <a:t> data…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036BB-488D-42CF-9195-85D19E6F1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24501"/>
            <a:ext cx="5384800" cy="49064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attach(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ChickWeight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## comes with R...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lm.1 &lt;- lm(log(weight) ~ Time*Diet + I(Time^2)*Diet)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(weight=NA,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Time=c(12,12,30,30),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Diet=factor(c(1,2,1,2),levels=c(1,2,3,4)))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pred.names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c("  Time=12, Diet=1","  Time=12, Diet=2",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  Time=30, Diet=1","  Time=30, Diet=2")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pieces &lt;- predict(lm.1,newdata=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predictdata,se.fit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CI.se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pieces$se.fit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PI.se &lt;- sqrt(pieces$se.fit^2 + pieces$residual.scale^2)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CI &lt;- predict(lm.1,newdata=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interval="confidence")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row.names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(CI)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pred.names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 round(CI,2)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                 fit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Time=12, Diet=1 4.64 4.60 4.69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Time=12, Diet=2 4.81 4.75 4.87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Time=30, Diet=1 5.48 5.22 5.73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Time=30, Diet=2 5.48 5.15 5.82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CI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cbind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(fit=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pieces$fit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lwr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=pieces$fit-2*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CI.se,upr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=pieces$fit+2*CI.se)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(CI)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; round(CI,2)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25A64-93B3-477E-937D-0F3DAF9CC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224501"/>
            <a:ext cx="5384800" cy="4906425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fit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lwr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Diet=1 4.64 4.60 4.69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Diet=2 4.81 4.75 4.87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Diet=1 5.48 5.22 5.73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Diet=2 5.48 5.14 5.82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 &lt;- predict(lm.1,newdata=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predictdata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interval="prediction")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(PI)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; round(PI,2)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fit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lwr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Diet=1 4.64 4.22 5.06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Diet=2 4.81 4.39 5.23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Diet=1 5.48 4.99 5.96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Diet=2 5.48 4.95 6.02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cbind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(fit=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pieces$fit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lwr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=pieces$fit-2*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PI.se,upr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=pieces$fit+2*PI.se)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row.names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(PI) &lt;-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pred.names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; round(PI,2)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     fit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lwr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Diet=1 4.64 4.22 5.07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Time=12, Diet=2 4.81 4.38 5.24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Diet=1 5.48 4.98 5.97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Time=30, Diet=2 5.48 4.94 6.02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lang="en-US" sz="1200" noProof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etach()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531F0-7E6E-430C-B4F0-8A27D18DF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5D9098-1CDD-4C1C-B51D-1B6E70399C6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51589"/>
            <a:ext cx="2844800" cy="457200"/>
          </a:xfrm>
        </p:spPr>
        <p:txBody>
          <a:bodyPr/>
          <a:lstStyle/>
          <a:p>
            <a:fld id="{D809CD7E-D115-4369-BEF4-75A7F42A3CDE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B1BE17-5F78-4AF8-AC72-DD14AE2E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work for </a:t>
            </a:r>
            <a:r>
              <a:rPr lang="en-US" dirty="0" err="1"/>
              <a:t>glm</a:t>
            </a:r>
            <a:r>
              <a:rPr lang="en-US" dirty="0"/>
              <a:t>()?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EFF333-7C88-4674-8E45-839F5E2F6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04787"/>
                <a:ext cx="10972800" cy="4530725"/>
              </a:xfrm>
            </p:spPr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predict() </a:t>
                </a:r>
                <a:r>
                  <a:rPr lang="en-US" dirty="0"/>
                  <a:t>function “works” for </a:t>
                </a:r>
                <a:r>
                  <a:rPr lang="en-US" sz="28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glm</a:t>
                </a:r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</a:t>
                </a:r>
                <a:r>
                  <a:rPr lang="en-US" dirty="0"/>
                  <a:t>fits</a:t>
                </a:r>
              </a:p>
              <a:p>
                <a:r>
                  <a:rPr lang="en-US" dirty="0"/>
                  <a:t>But the “</a:t>
                </a:r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interval</a:t>
                </a:r>
                <a:r>
                  <a:rPr lang="en-US" dirty="0"/>
                  <a:t>” argument no longer does anything!</a:t>
                </a:r>
              </a:p>
              <a:p>
                <a:r>
                  <a:rPr lang="en-US" dirty="0"/>
                  <a:t>The “</a:t>
                </a:r>
                <a:r>
                  <a:rPr lang="en-US" sz="28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se.fit</a:t>
                </a:r>
                <a:r>
                  <a:rPr lang="en-US" dirty="0"/>
                  <a:t>” argument is still there</a:t>
                </a:r>
              </a:p>
              <a:p>
                <a:pPr lvl="1"/>
                <a:r>
                  <a:rPr lang="en-US" dirty="0"/>
                  <a:t>Based on experience with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lm() </a:t>
                </a:r>
                <a:r>
                  <a:rPr lang="en-US" dirty="0"/>
                  <a:t>predictions,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se.fit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=T </a:t>
                </a:r>
                <a:r>
                  <a:rPr lang="en-US" dirty="0"/>
                  <a:t>probably returns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We can use it for CI’s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but not for PI’s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We can verify all this by fitting a stan() model with flat priors (so the results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MLE results) and making predictions from the model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EFF333-7C88-4674-8E45-839F5E2F6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04787"/>
                <a:ext cx="10972800" cy="4530725"/>
              </a:xfrm>
              <a:blipFill>
                <a:blip r:embed="rId2"/>
                <a:stretch>
                  <a:fillRect l="-444" t="-1884" r="-500" b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9DA52-E316-4A0B-80B2-59C25100AE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6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2587DCE-5B49-4574-B996-2F0FB434058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2D7875-1D5C-453B-8C3E-B7110B0E6E54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0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643E-7589-4607-8D5F-31F87D3B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</a:t>
            </a:r>
            <a:r>
              <a:rPr lang="en-US" dirty="0" err="1"/>
              <a:t>glm</a:t>
            </a:r>
            <a:r>
              <a:rPr lang="en-US" dirty="0"/>
              <a:t>() – Roach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603F0-BD9D-41D7-A1DC-DCEDEC62D0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read.csv("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roachdata.csv",header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glm.1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(y ~ roach1 + treatment + senior, offset =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log(exposure2), data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roachdata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family=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(roach1=c(300,275,300,275),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treatment=c(1,1,0,0), senior=rep(0,4),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exposure2=rep(1,4), y=rep(NA,4))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pred.names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c("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=1,roach1=300","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=1,roach1=275",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=0,roach1=300","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=0,roach1=275")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pred.with.se &lt;- predict(glm.1,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newdata=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predictdata,type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="response",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se.fit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intervals.from.predict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with(pred.with.se,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(lower=fit-2*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se.fit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fit=fit,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upper=fit+2*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se.fit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row.names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intervals.from.predict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pred.names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round(intervals.from.predict,2)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                 lower    fit  upper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=1,roach1=300 101.16 106.42 111.68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=1,roach1=275  85.19  89.37  93.55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=0,roach1=300 170.51 178.42 186.32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##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=0,roach1=275 143.60 149.84 156.08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B6E9A61-93A1-4940-85C9-FB30DA057AC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97600" y="1600201"/>
                <a:ext cx="5468280" cy="4530725"/>
              </a:xfrm>
            </p:spPr>
            <p:txBody>
              <a:bodyPr/>
              <a:lstStyle/>
              <a:p>
                <a:r>
                  <a:rPr lang="en-US" dirty="0"/>
                  <a:t>A good tip-off that these are CI’s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, and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is that they are rather narrow</a:t>
                </a:r>
              </a:p>
              <a:p>
                <a:pPr lvl="1"/>
                <a:r>
                  <a:rPr lang="en-US" dirty="0"/>
                  <a:t>The interval widths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10-16 units</a:t>
                </a:r>
              </a:p>
              <a:p>
                <a:pPr lvl="1"/>
                <a:r>
                  <a:rPr lang="en-US" dirty="0"/>
                  <a:t>Dividing by 4, the SE’s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2.5-4</a:t>
                </a:r>
              </a:p>
              <a:p>
                <a:pPr lvl="1"/>
                <a:r>
                  <a:rPr lang="en-US" dirty="0"/>
                  <a:t>But the SE’s should be something like sqrt(fit) for Poisson data:</a:t>
                </a:r>
              </a:p>
              <a:p>
                <a:pPr marL="17462" indent="0">
                  <a:buNone/>
                </a:pPr>
                <a:br>
                  <a:rPr lang="en-US" sz="1200" noProof="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round(sqrt(c(106.42,89.37,178.42,149.84)),2)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</a:b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[1] 10.32  9.45 13.36 12.24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B6E9A61-93A1-4940-85C9-FB30DA057A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97600" y="1600201"/>
                <a:ext cx="5468280" cy="4530725"/>
              </a:xfrm>
              <a:blipFill>
                <a:blip r:embed="rId2"/>
                <a:stretch>
                  <a:fillRect l="-780" t="-1346" r="-1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D1F35-84DE-4F1D-A31D-2EADFF8804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D25F4-734B-4503-B7C4-A74BCE702FA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1802B6D-9081-4A5C-9D26-F93F9D3ED4F2}" type="datetime1">
              <a:rPr lang="en-US" smtClean="0"/>
              <a:t>11/30/2022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D74C5-2B15-4DE1-9F03-9DEDE6AC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stan()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066ED-07F8-4419-B9CB-D6C2748FFB9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105231"/>
                <a:ext cx="5384800" cy="5025695"/>
              </a:xfrm>
            </p:spPr>
            <p:txBody>
              <a:bodyPr/>
              <a:lstStyle/>
              <a:p>
                <a:r>
                  <a:rPr lang="en-US" dirty="0"/>
                  <a:t>We’ll simulate “fake data” from a stan() model to explore this further</a:t>
                </a:r>
              </a:p>
              <a:p>
                <a:r>
                  <a:rPr lang="en-US" dirty="0"/>
                  <a:t>This requires a new section in the stan() program, called “generated quantities”</a:t>
                </a:r>
              </a:p>
              <a:p>
                <a:r>
                  <a:rPr lang="en-US" dirty="0"/>
                  <a:t>Each time new parameters are drawn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𝑝𝑎𝑟𝑎𝑚𝑠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Dump them into vector beta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𝑝𝑟𝑒𝑑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err="1"/>
                  <a:t>predictdata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dirty="0"/>
                  <a:t> beta</a:t>
                </a:r>
              </a:p>
              <a:p>
                <a:pPr lvl="1"/>
                <a:r>
                  <a:rPr lang="en-US" dirty="0"/>
                  <a:t>Simulate </a:t>
                </a:r>
                <a:r>
                  <a:rPr lang="en-US" dirty="0" err="1"/>
                  <a:t>y_pred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𝑃𝑜𝑖𝑠𝑠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𝑝𝑟𝑒𝑑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C066ED-07F8-4419-B9CB-D6C2748FFB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105231"/>
                <a:ext cx="5384800" cy="5025695"/>
              </a:xfrm>
              <a:blipFill>
                <a:blip r:embed="rId2"/>
                <a:stretch>
                  <a:fillRect l="-680" t="-1091" r="-3511" b="-3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B7373-A375-4CCF-9980-131C16C5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599" y="277815"/>
            <a:ext cx="5490817" cy="5853112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model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real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b0 + b_roach1*roach1[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b_treatment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*treatment[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b_senior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*senior[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+ offset[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y[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poisson_log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b0      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b_roach1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b_treatment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b_senior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~ normal(0,1e6);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generated quantities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vector[5] beta;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real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// number of rows in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vector[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pred_loglambda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beta[1] &lt;- b0;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beta[2] &lt;- b_roach1;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beta[3]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b_treatment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beta[4]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b_senior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beta[5] &lt;- 1; // for the offset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pred_loglambda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 beta; //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multiply!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1:N_y_pred)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poisson_rng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(exp(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pred_loglambda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97AA-ECBA-4DB5-A83E-8AEB073D3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3828C6-6355-4118-A879-29BB1019323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D0B05-9432-4D91-B170-B7F3786B906B}"/>
              </a:ext>
            </a:extLst>
          </p:cNvPr>
          <p:cNvSpPr txBox="1"/>
          <p:nvPr/>
        </p:nvSpPr>
        <p:spPr>
          <a:xfrm>
            <a:off x="6197600" y="6302961"/>
            <a:ext cx="4623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complete program is in stan_glm.1_text.stan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D232719B-D558-4BBB-8881-87E02D3CCE94}"/>
              </a:ext>
            </a:extLst>
          </p:cNvPr>
          <p:cNvSpPr/>
          <p:nvPr/>
        </p:nvSpPr>
        <p:spPr>
          <a:xfrm>
            <a:off x="6301789" y="4041997"/>
            <a:ext cx="116484" cy="107165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CBF11A-2C1E-4E56-8A10-1215982DAD40}"/>
              </a:ext>
            </a:extLst>
          </p:cNvPr>
          <p:cNvCxnSpPr>
            <a:cxnSpLocks/>
          </p:cNvCxnSpPr>
          <p:nvPr/>
        </p:nvCxnSpPr>
        <p:spPr>
          <a:xfrm flipV="1">
            <a:off x="5014640" y="4577824"/>
            <a:ext cx="1141543" cy="4717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1EE37-C0F2-486F-842D-75D760D4D93D}"/>
              </a:ext>
            </a:extLst>
          </p:cNvPr>
          <p:cNvCxnSpPr/>
          <p:nvPr/>
        </p:nvCxnSpPr>
        <p:spPr>
          <a:xfrm flipV="1">
            <a:off x="4472989" y="3313972"/>
            <a:ext cx="1683194" cy="2620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953EE89-9602-46A4-87B0-BBEF30592AAF}"/>
              </a:ext>
            </a:extLst>
          </p:cNvPr>
          <p:cNvCxnSpPr/>
          <p:nvPr/>
        </p:nvCxnSpPr>
        <p:spPr>
          <a:xfrm flipV="1">
            <a:off x="5393213" y="5265080"/>
            <a:ext cx="1025060" cy="2446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A98A8C30-05E7-4EC7-AA34-05F679CABE88}"/>
              </a:ext>
            </a:extLst>
          </p:cNvPr>
          <p:cNvSpPr/>
          <p:nvPr/>
        </p:nvSpPr>
        <p:spPr>
          <a:xfrm>
            <a:off x="6360031" y="5387388"/>
            <a:ext cx="70537" cy="51835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9D2E33-28A5-431C-B8D0-8CBE493E6364}"/>
              </a:ext>
            </a:extLst>
          </p:cNvPr>
          <p:cNvCxnSpPr/>
          <p:nvPr/>
        </p:nvCxnSpPr>
        <p:spPr>
          <a:xfrm flipV="1">
            <a:off x="5527169" y="5681731"/>
            <a:ext cx="670430" cy="2463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00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C0FA-A965-4DE6-BD43-BE47FB62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stan()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AA8BC8-2646-4134-9EFD-D466428D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1621"/>
            <a:ext cx="10972800" cy="5089305"/>
          </a:xfrm>
        </p:spPr>
        <p:txBody>
          <a:bodyPr/>
          <a:lstStyle/>
          <a:p>
            <a:r>
              <a:rPr lang="en-US" dirty="0"/>
              <a:t>We will focus on two matrices extracted from the stan() fit: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stan.Ey.df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exp(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as.data.frame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(stan_glm.1_results)[,paste0("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pred_loglambda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[",1:4,"]")] )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dim(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stan.Ey.df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; names(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stan.Ey.df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&lt;- paste0("E[y_",1:4,"]")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[1] 1000    4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head(stan.Ey.df,3) // 1000 draws from the posteriors of E[y] for the 4 predictions we want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           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E[y_1]            E[y_2]            E[y_3]            E[y_4]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1          109.1745          91.61842          175.9811          147.6820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2          104.4871          87.61899          180.0028          150.9437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3          105.6540          88.56638          181.4256          152.0833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 Etc.       Etc.              Etc.              Etc.              Etc.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stan.y.df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&lt;-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as.data.frame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(stan_glm.1_results)[,paste0("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[",1:4,"]")]</a:t>
            </a:r>
          </a:p>
          <a:p>
            <a:pPr marL="0" indent="0">
              <a:buNone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dim(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stan.y.df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[1] 1000    4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head(stan.y.df,3) // 1000 draws from the predictive distribution for the 4 predictions we want</a:t>
            </a:r>
          </a:p>
          <a:p>
            <a:pPr marL="0" indent="0">
              <a:buNone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  </a:t>
            </a:r>
            <a:r>
              <a:rPr kumimoji="0" lang="es-E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[1] </a:t>
            </a:r>
            <a:r>
              <a:rPr kumimoji="0" lang="es-E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[2] </a:t>
            </a:r>
            <a:r>
              <a:rPr kumimoji="0" lang="es-E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[3] </a:t>
            </a:r>
            <a:r>
              <a:rPr kumimoji="0" lang="es-E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y_pred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[4]</a:t>
            </a:r>
          </a:p>
          <a:p>
            <a:pPr marL="0" indent="0">
              <a:buNone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1        96        86       166       141</a:t>
            </a:r>
          </a:p>
          <a:p>
            <a:pPr marL="0" indent="0">
              <a:buNone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2       118        78       168       145</a:t>
            </a:r>
          </a:p>
          <a:p>
            <a:pPr marL="0" indent="0">
              <a:buNone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3       107        75       166       139</a:t>
            </a:r>
            <a:b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## Etc.    Etc.       Etc.     Etc.      Etc.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A6268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B514D-0CD8-48DB-9CCB-8F749C2ED8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0BDC-8014-4039-9837-26C93B3D4029}" type="slidenum">
              <a:rPr lang="en-US" smtClean="0"/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5226FB-CE57-47EA-94B3-88B067E44AD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24A55A-5313-4579-BAC9-E59837F4A049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17.1354"/>
  <p:tag name="ORIGINALWIDTH" val="2314.961"/>
  <p:tag name="LATEXADDIN" val="\documentclass{article}&#10;\usepackage{amsmath}&#10;\pagestyle{empty}&#10;\begin{document}&#10;\sf&#10;\[&#10;\begin{array}{rl}&#10;\mbox{real data} &amp; \left\{ ~~ &#10;\begin{array}{cccc} r_1 ~~~~ &amp; ~ r_2 ~~~~ &amp; ~ \cdots &amp; ~ r_n~~~~ \end{array}\right. \\[0.5em]&#10;\parbox{0.5in}{simulated \\ replications} &amp; &#10;\left\{&#10;\begin{array}{cccc}&#10;r_1^{rep,1} &amp; r_2^{rep,1} &amp; \cdots &amp; r_n^{rep,1} \\&#10;r_1^{rep,2} &amp; r_2^{rep,2} &amp; \cdots &amp; r_n^{rep,2} \\&#10;\vdots      &amp; \vdots      &amp; \ddots &amp; \vdots       \\&#10;r_1^{rep,M} &amp; r_2^{rep,M} &amp; \cdots &amp; r_n^{rep,M} \\&#10;\end{array}&#10;\right.&#10;\end{array}&#10;\]&#10;&#10;\end{document}"/>
  <p:tag name="IGUANATEXSIZE" val="20"/>
  <p:tag name="IGUANATEXCURSOR" val="507"/>
  <p:tag name="TRANSPARENCY" val="True"/>
  <p:tag name="LATEXENGINEID" val="0"/>
  <p:tag name="TEMPFOLDER" val="c:\temp\"/>
  <p:tag name="LATEXFORMHEIGHT" val="359.1"/>
  <p:tag name="LATEXFORMWIDTH" val="620.55"/>
  <p:tag name="LATEXFORMWRAP" val="True"/>
  <p:tag name="BITMAPVECTOR" val="0"/>
</p:tagLst>
</file>

<file path=ppt/theme/theme1.xml><?xml version="1.0" encoding="utf-8"?>
<a:theme xmlns:a="http://schemas.openxmlformats.org/drawingml/2006/main" name="BJ's Favorite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J's Favorite Theme" id="{02E52A38-E860-4072-83AB-C439EA15C75A}" vid="{ABD05036-CBF2-4638-B8F5-109F2F1050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BJ's Favorite Theme</Template>
  <TotalTime>638</TotalTime>
  <Words>4694</Words>
  <Application>Microsoft Office PowerPoint</Application>
  <PresentationFormat>Widescreen</PresentationFormat>
  <Paragraphs>456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Garamond</vt:lpstr>
      <vt:lpstr>Wingdings</vt:lpstr>
      <vt:lpstr>BJ's Favorite Theme</vt:lpstr>
      <vt:lpstr>36-617: Applied Linear Models </vt:lpstr>
      <vt:lpstr>Announcements</vt:lpstr>
      <vt:lpstr>Outline</vt:lpstr>
      <vt:lpstr>Prediction</vt:lpstr>
      <vt:lpstr>Prediction with lm() – ChickWeight data…</vt:lpstr>
      <vt:lpstr>How does this work for glm()?</vt:lpstr>
      <vt:lpstr>Prediction with glm() – Roach data</vt:lpstr>
      <vt:lpstr>Prediction with stan()</vt:lpstr>
      <vt:lpstr>Prediction with stan()</vt:lpstr>
      <vt:lpstr>Prediction with stan()</vt:lpstr>
      <vt:lpstr>Posterior Prediction</vt:lpstr>
      <vt:lpstr>Posterior Predictive Distribution</vt:lpstr>
      <vt:lpstr>Posterior predictive distribution – Roach data</vt:lpstr>
      <vt:lpstr>Using bayesplot for ppc’s</vt:lpstr>
      <vt:lpstr>Using bayesplot for ppc-based testing</vt:lpstr>
      <vt:lpstr>Doing a ppc “by hand” </vt:lpstr>
      <vt:lpstr>Fixing glm() residuals…</vt:lpstr>
      <vt:lpstr>A potential solution to glm() residuals…</vt:lpstr>
      <vt:lpstr>Details about this potential solution…</vt:lpstr>
      <vt:lpstr>The idea works, but it’s not very legible…</vt:lpstr>
      <vt:lpstr>For Legibility: Replace raw log(λ) with its ranks</vt:lpstr>
      <vt:lpstr>For glm() and glmer(), it’s easier to use library(DHARMa) rather than library(rstan)</vt:lpstr>
      <vt:lpstr>Here is what the DHARMa plots look like when the model fits the data “perfectly”…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Brian Junker</cp:lastModifiedBy>
  <cp:revision>113</cp:revision>
  <dcterms:created xsi:type="dcterms:W3CDTF">2022-03-21T02:08:43Z</dcterms:created>
  <dcterms:modified xsi:type="dcterms:W3CDTF">2022-11-30T16:53:15Z</dcterms:modified>
</cp:coreProperties>
</file>