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278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81" r:id="rId20"/>
    <p:sldId id="274" r:id="rId21"/>
    <p:sldId id="275" r:id="rId22"/>
    <p:sldId id="276" r:id="rId23"/>
    <p:sldId id="279" r:id="rId2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cmbx10" panose="020B0604020202020204"/>
      <p:regular r:id="rId32"/>
    </p:embeddedFont>
    <p:embeddedFont>
      <p:font typeface="cmex10" panose="020B0604020202020204"/>
      <p:regular r:id="rId33"/>
    </p:embeddedFont>
    <p:embeddedFont>
      <p:font typeface="cmmi10" panose="020B0604020202020204"/>
      <p:regular r:id="rId34"/>
    </p:embeddedFont>
    <p:embeddedFont>
      <p:font typeface="cmmi7" panose="020B0604020202020204"/>
      <p:regular r:id="rId35"/>
    </p:embeddedFont>
    <p:embeddedFont>
      <p:font typeface="cmr10" panose="020B0604020202020204"/>
      <p:regular r:id="rId36"/>
    </p:embeddedFont>
    <p:embeddedFont>
      <p:font typeface="cmr7" panose="020B0604020202020204"/>
      <p:regular r:id="rId37"/>
    </p:embeddedFont>
    <p:embeddedFont>
      <p:font typeface="cmss10" panose="020B0604020202020204"/>
      <p:regular r:id="rId38"/>
    </p:embeddedFont>
    <p:embeddedFont>
      <p:font typeface="cmsy10" panose="020B0604020202020204"/>
      <p:regular r:id="rId39"/>
    </p:embeddedFont>
    <p:embeddedFont>
      <p:font typeface="CMSY10ORIG" panose="020B0604020202020204"/>
      <p:regular r:id="rId40"/>
    </p:embeddedFont>
    <p:embeddedFont>
      <p:font typeface="cmsy7" panose="020B0604020202020204"/>
      <p:regular r:id="rId41"/>
    </p:embeddedFont>
    <p:embeddedFont>
      <p:font typeface="Garamond" panose="02020404030301010803" pitchFamily="18" charset="0"/>
      <p:regular r:id="rId42"/>
      <p:bold r:id="rId43"/>
      <p:italic r:id="rId44"/>
    </p:embeddedFont>
  </p:embeddedFontLst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7" autoAdjust="0"/>
    <p:restoredTop sz="94660"/>
  </p:normalViewPr>
  <p:slideViewPr>
    <p:cSldViewPr>
      <p:cViewPr varScale="1">
        <p:scale>
          <a:sx n="78" d="100"/>
          <a:sy n="78" d="100"/>
        </p:scale>
        <p:origin x="28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BB1208D-F9DD-40F1-B079-BB49323B25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825EF8E-571E-4CD1-8E9A-2D6A00727F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E60EB3F-D820-4C10-A568-A9399E6A422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C30728D-3F64-4942-8C1E-249F41C3C0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2BC4E8-9B4B-4310-BE87-0B3362ACB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90A71F0-7C90-475D-8359-20AD024F24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DA2ECE9-D740-42DA-9571-0E07260ACA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A35D005-8291-4F92-A5C1-48DD266922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895CB19-687E-4627-A17F-CE8F9609E4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A43641F-713D-4D9B-9141-FDB0288C06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D5FF441-7D59-4F52-AF2C-05779D2E6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96DA3F81-9E1B-4115-B733-DE4B782245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E083C8B-036E-4737-B9B3-1CEAE501F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97405D-8B4E-42F9-B69D-5A7D05D81B25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195D9C9-D336-4378-8A78-E0E5F3DC1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0E25F91-8EF5-457F-86BF-9B65EC654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A3F81-9E1B-4115-B733-DE4B7822453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0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A3F81-9E1B-4115-B733-DE4B7822453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4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CA0D1151-1232-4DC9-A529-374EEAC60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BB76CD4B-43FD-4983-84B0-40EF9C081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7D68F06-BDBB-4718-AA53-D03A9D4FD1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3A4682A-9EB3-4E14-B7C2-CED8738AE1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3DDA9E8-4740-4B12-A6FC-B6ABF941E4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926312-68D8-4137-BF89-752CAE32E83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0672-06E8-4BB5-9102-70111EB10126}" type="datetime1">
              <a:rPr lang="en-US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2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9C3C59-0161-4A85-B835-44A00131A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D1B824-01D4-4F00-A248-9AB9AD86F14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D15BA-20A6-4227-9723-EB79EDAEDF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3019032-B010-4940-B0D6-7C92375AB07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3390E-84C1-4FEA-9562-2BAF198236F9}" type="datetime1">
              <a:rPr lang="en-US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45665F-0C49-4332-A4C2-29B2A31712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39B6E3-874B-4290-B363-6B3DCC2925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7E821-9D87-4915-95BE-A4C7B10E5C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0FAC1B4-A72D-48F6-87E3-C56C276AE77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3A7A-D474-47A6-BB1D-C1B7621FC0DB}" type="datetime1">
              <a:rPr lang="en-US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41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9CD644-4A7C-4B6F-A4A6-C72E35E088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6556C3-8306-4D39-A604-69586BF346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F449D-DAD9-4279-AC8B-18A85A3306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62069DD-B567-4C55-AEE7-78286028750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FBF-1F12-4C4D-82A6-8A9F8EA777DE}" type="datetime1">
              <a:rPr lang="en-US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04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3747C6-E909-49D9-B240-D2C7ED1899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DB404-FFDF-4BE3-AD3F-125C752ED2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25FF5-2426-4777-9C11-ED4DD80759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1EB7FF3-AC0B-4C65-B4A4-A571A3531E3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05D6-FBF6-4416-A894-9CAE67BD87A4}" type="datetime1">
              <a:rPr lang="en-US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56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A033F-42CB-4BEC-B2AE-26573F2BEB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4A048B-ADD4-471D-A93D-825A4A3A0F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B050B-8B64-46B6-86F6-8E13AE66E0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87B9C5E-AD6A-4DA9-A3FD-FD21256CC66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DA2C-8465-4A4F-AECB-5FF20B2AA773}" type="datetime1">
              <a:rPr lang="en-US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86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7C1D56-FBCF-4F37-8924-7F0172D2E7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7A0C5F-650B-4E4D-9743-EADA202382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73731-A127-4DD1-B190-43847EC5CE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B41A5A-C528-4F59-B929-7A01D3AC02D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272D1-6CE6-41BB-883D-BD4FFA204063}" type="datetime1">
              <a:rPr lang="en-US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21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8474D4-1591-476F-AFC4-B3DF9D889C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6B8FE6-8F55-4A3D-A648-81989A6720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8FCA-7487-4048-8C8D-02FD125118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63CFE7A-90D0-4E12-AAE8-A8F7DC5A8AF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8435-7101-4688-8A51-ABCB20D2CEE1}" type="datetime1">
              <a:rPr lang="en-US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50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9AE34CB-51AE-4F29-A284-6301380384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1F6D22-D7DE-4FB1-B95B-965F23FB4C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07086-2062-4441-942C-643C18709C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86A7C55-DF26-4F0B-BCBA-7C70518FF19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2ECB-2635-412E-ACD4-6962D55BF1D1}" type="datetime1">
              <a:rPr lang="en-US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35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6CC89-793A-4A81-B5AC-8EDE01AC1E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F164B-A8A6-407D-8DE6-2E164002DC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A127F-6BE6-41EF-9432-172DBF798F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C3E65C1-43C1-48AC-AFBF-2A7DC5D93A4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23D2-E893-4EEF-8B5F-57FAC47388B9}" type="datetime1">
              <a:rPr lang="en-US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6660D9-A890-4163-B79D-14C14C1B90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CDAC1E-6223-487D-969A-3D09828A52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E2D71-3F8B-4C34-AF3A-3FD4927711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FC120A8-C2B3-463E-9564-129A58C9E3A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4A00-96CB-46F4-84CD-AAFB198F47C3}" type="datetime1">
              <a:rPr lang="en-US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12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E62741-C599-4BD8-9F71-B9DC28547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FB26F1C-50CF-4DA7-A6D5-D5FF17651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E1FCF59-390C-4917-9646-48882652A0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1CBE95C-8054-4A22-9B47-0720432111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6A9DA17F-99E3-4436-88ED-C34D9386E1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C2898DDC-25B6-4309-93BE-A664829E8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39F8E1BA-AC57-48BA-A5D5-71795CDB1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2DF644EB-7EDD-4A0E-9352-FEEA1CD064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5DCEF5F6-0CEE-4076-8653-3798C6F7B40F}" type="datetime1">
              <a:rPr lang="en-US"/>
              <a:pPr>
                <a:defRPr/>
              </a:pPr>
              <a:t>12/6/2022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c-stan.org/misc/warnings.html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c-stan.org/misc/warnings.html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mu.smartevals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medcentral.com/1741-7015/9/7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A221B947-BE50-4E26-8D4C-8B49D02C9E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412870-AFAB-4BE2-8769-5E13BA35CBC7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6BAF8A7F-1F5F-4547-8C10-B5657A68768A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019797-191C-4B1E-A273-1F478D5CCE0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EB0E58D1-D3B4-4075-9BC4-482A34DD1A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05E88990-7957-4C4E-87EC-4BEF510F90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Two Vignettes: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   Meta-Analysis and Extending Multilevel GLM’s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73F2588A-3335-4A9E-85DB-3E3E8B34464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anose="020B0604020202020204"/>
              </a:rPr>
              <a:t>A</a:t>
            </a:r>
            <a:r>
              <a:rPr lang="en-US" altLang="en-US" sz="1800">
                <a:latin typeface="cmmi7" panose="020B0604020202020204"/>
              </a:rPr>
              <a:t>A</a:t>
            </a:r>
            <a:r>
              <a:rPr lang="en-US" altLang="en-US" sz="1800">
                <a:latin typeface="cmr10" panose="020B0604020202020204"/>
              </a:rPr>
              <a:t>A</a:t>
            </a:r>
            <a:r>
              <a:rPr lang="en-US" altLang="en-US" sz="1800">
                <a:latin typeface="cmr7" panose="020B0604020202020204"/>
              </a:rPr>
              <a:t>A</a:t>
            </a:r>
            <a:r>
              <a:rPr lang="en-US" altLang="en-US" sz="1800">
                <a:latin typeface="cmsy10" panose="020B0604020202020204"/>
              </a:rPr>
              <a:t>A</a:t>
            </a:r>
            <a:r>
              <a:rPr lang="en-US" altLang="en-US" sz="1800">
                <a:latin typeface="cmbx10" pitchFamily="34" charset="0"/>
              </a:rPr>
              <a:t>A</a:t>
            </a:r>
            <a:r>
              <a:rPr lang="en-US" altLang="en-US" sz="1800">
                <a:latin typeface="cmss10" panose="020B0604020202020204"/>
              </a:rPr>
              <a:t>A</a:t>
            </a:r>
            <a:r>
              <a:rPr lang="en-US" altLang="en-US" sz="1800">
                <a:latin typeface="CMSY10ORIG" pitchFamily="34" charset="0"/>
              </a:rPr>
              <a:t>A</a:t>
            </a:r>
            <a:r>
              <a:rPr lang="en-US" altLang="en-US" sz="1800">
                <a:latin typeface="cmsy7" panose="020B0604020202020204"/>
              </a:rPr>
              <a:t>A</a:t>
            </a:r>
            <a:r>
              <a:rPr lang="en-US" altLang="en-US" sz="1800">
                <a:latin typeface="cmex10" panose="020B0604020202020204"/>
              </a:rPr>
              <a:t>A</a:t>
            </a:r>
            <a:endParaRPr lang="en-US" altLang="en-US" sz="1800">
              <a:latin typeface="cmss10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04A8-B9BC-4665-9938-ACE18892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Raw intervals to Bayes…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57217-7A2F-4A13-BA74-D51508CD7A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088482"/>
                <a:ext cx="4038600" cy="4987925"/>
              </a:xfrm>
            </p:spPr>
            <p:txBody>
              <a:bodyPr/>
              <a:lstStyle/>
              <a:p>
                <a:r>
                  <a:rPr lang="en-US" sz="2600" dirty="0"/>
                  <a:t>Raw data vs. Bayes</a:t>
                </a:r>
              </a:p>
              <a:p>
                <a:pPr lvl="1"/>
                <a:r>
                  <a:rPr lang="en-US" dirty="0"/>
                  <a:t>Bayes: Blue intervals</a:t>
                </a:r>
              </a:p>
              <a:p>
                <a:pPr lvl="1"/>
                <a:r>
                  <a:rPr lang="en-US" dirty="0"/>
                  <a:t>Raw data: Black intervals</a:t>
                </a:r>
              </a:p>
              <a:p>
                <a:r>
                  <a:rPr lang="en-US" sz="2600" dirty="0"/>
                  <a:t>Shrinkage toward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for studies with larger SE’s</a:t>
                </a:r>
              </a:p>
              <a:p>
                <a:pPr lvl="1"/>
                <a:r>
                  <a:rPr lang="en-US" dirty="0"/>
                  <a:t>Especially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sz="2600" dirty="0"/>
                  <a:t>Narrower intervals for Bayes vs Raw Data</a:t>
                </a:r>
              </a:p>
              <a:p>
                <a:pPr lvl="1"/>
                <a:r>
                  <a:rPr lang="en-US" dirty="0"/>
                  <a:t>Borrowing information from other studies makes each study estimate more precise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57217-7A2F-4A13-BA74-D51508CD7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088482"/>
                <a:ext cx="4038600" cy="4987925"/>
              </a:xfrm>
              <a:blipFill>
                <a:blip r:embed="rId2"/>
                <a:stretch>
                  <a:fillRect l="-603" t="-1100" r="-3469" b="-5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7207E-4B3E-4318-90BF-D4340EF2E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0E1476-06BF-4730-820E-F1773E2F9FE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6237F-B9B1-492E-B582-003DB94A3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871407"/>
            <a:ext cx="3957144" cy="5115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62C6EA-C9FE-46D2-A0BB-4A5E5E8CA706}"/>
                  </a:ext>
                </a:extLst>
              </p:cNvPr>
              <p:cNvSpPr txBox="1"/>
              <p:nvPr/>
            </p:nvSpPr>
            <p:spPr>
              <a:xfrm>
                <a:off x="6405159" y="5814082"/>
                <a:ext cx="228600" cy="38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62C6EA-C9FE-46D2-A0BB-4A5E5E8CA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159" y="5814082"/>
                <a:ext cx="228600" cy="384336"/>
              </a:xfrm>
              <a:prstGeom prst="rect">
                <a:avLst/>
              </a:prstGeom>
              <a:blipFill>
                <a:blip r:embed="rId4"/>
                <a:stretch>
                  <a:fillRect l="-8108" t="-6349" r="-621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3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04A8-B9BC-4665-9938-ACE18892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the results…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57217-7A2F-4A13-BA74-D51508CD7A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088482"/>
                <a:ext cx="4419600" cy="4987925"/>
              </a:xfrm>
            </p:spPr>
            <p:txBody>
              <a:bodyPr/>
              <a:lstStyle/>
              <a:p>
                <a:r>
                  <a:rPr lang="en-US" sz="2200" dirty="0"/>
                  <a:t>This sort of plot is called a “Forest Plot” in meta-analysis</a:t>
                </a:r>
              </a:p>
              <a:p>
                <a:pPr lvl="1"/>
                <a:r>
                  <a:rPr lang="en-US" sz="1800" dirty="0"/>
                  <a:t>Replaced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, etc. with study names</a:t>
                </a:r>
              </a:p>
              <a:p>
                <a:pPr lvl="1"/>
                <a:r>
                  <a:rPr lang="en-US" sz="1800" dirty="0"/>
                  <a:t>Replaced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with “Overall”</a:t>
                </a:r>
              </a:p>
              <a:p>
                <a:r>
                  <a:rPr lang="en-US" sz="2200" dirty="0"/>
                  <a:t>We see that the CI for “Overall” covers 0, so we can’t conclude that “diet &amp; exercise” has a significant effect on HDL-C</a:t>
                </a:r>
              </a:p>
              <a:p>
                <a:r>
                  <a:rPr lang="en-US" sz="2200" dirty="0"/>
                  <a:t>The McAuley &amp; Wood studies seem to be influential. Possible next steps:</a:t>
                </a:r>
              </a:p>
              <a:p>
                <a:pPr lvl="1"/>
                <a:r>
                  <a:rPr lang="en-US" sz="1800" dirty="0"/>
                  <a:t>Re-analyze without each of the 8 studies; get same results? (LOOCV!)</a:t>
                </a:r>
              </a:p>
              <a:p>
                <a:pPr lvl="1"/>
                <a:r>
                  <a:rPr lang="en-US" sz="1800" dirty="0"/>
                  <a:t>Investigate why results are different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57217-7A2F-4A13-BA74-D51508CD7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088482"/>
                <a:ext cx="4419600" cy="4987925"/>
              </a:xfrm>
              <a:blipFill>
                <a:blip r:embed="rId2"/>
                <a:stretch>
                  <a:fillRect l="-276" t="-856" r="-1931" b="-4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7207E-4B3E-4318-90BF-D4340EF2E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0E1476-06BF-4730-820E-F1773E2F9FE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6237F-B9B1-492E-B582-003DB94A3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2512" y="871407"/>
            <a:ext cx="3840920" cy="51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0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EFF5-E43A-425E-A3AC-42CA777F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Multi-Level GLM’s: </a:t>
            </a:r>
            <a:br>
              <a:rPr lang="en-US" dirty="0"/>
            </a:br>
            <a:r>
              <a:rPr lang="en-US" dirty="0"/>
              <a:t>The Roach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7F2097-6881-41E0-B462-AFA437A7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492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roachdata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':   262 obs. of  6 variables: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 $ X        : int  1 2 3 ...  [observation number]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 $ y        : int  153 127 ... [# of roaches post-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expmt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 $ roach1   : num  308 ...     [# of roaches pre-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expmt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 $ treatment: int  1 1 1 1 ... [pest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mgmt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this apt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bldg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?]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 $ senior   : int  0 0 0 0 ... 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apts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restricted 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citzns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?]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 $ exposure2: num  0.8 0.6 ... [avg # of trap-days per apt]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023C1-ED7A-461A-AEF0-BE24E6937F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ED9257-516F-4BE6-B8AB-6DF8890E43F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205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C30F02-374E-4214-A063-C5C13B5AD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070225"/>
            <a:ext cx="2667000" cy="266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0BD9B-33F9-4A3E-BFCB-7779B3C7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</a:t>
            </a:r>
            <a:r>
              <a:rPr lang="en-US"/>
              <a:t>our glmer() </a:t>
            </a:r>
            <a:r>
              <a:rPr lang="en-US" dirty="0"/>
              <a:t>analyses…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FB2B8-03CF-4222-9785-7717EA099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glm.1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(y ~ roach1 + treatment +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senior, offset=log(exposure2),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family=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roachdata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glmer.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&lt;- glmer(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y ~ roach1 + treatment +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senior + (1|X), offset=log(exposure2),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family=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roachdata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=c(2,1))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pred &lt;- predict(glm.1,type="response")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plot(log(pred+1),log(roachdata$y+1),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=c(0,6),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=c(0,6))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title(main="Actual vs predicted,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 model")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pred &lt;- </a:t>
            </a: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predict(glmer.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2,type="response")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plot(log(pred+1),log(roachdata$y+1),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=c(0,6),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=c(0,6))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title(main="Actual vs predicted</a:t>
            </a:r>
            <a:r>
              <a:rPr 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, glmer()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model")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72A32F-7D0D-4F91-9C6E-9F809C759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657600"/>
            <a:ext cx="4038600" cy="24733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display(glmer.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    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coef.est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coef.se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(Intercept)  1.08     0.27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roach1       0.02     0.00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treatment   -0.82     0.31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senior      -1.04     0.35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Error terms: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 Groups   Name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Std.Dev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 X        (Intercept) 2.21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##  Residual             1.00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176CC-44A5-4820-BC7B-2E56DFECB7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98FCD-62AC-4BA8-909B-8F7600B27AE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713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A19A71-B999-43A8-B85E-79229848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to </a:t>
            </a:r>
            <a:r>
              <a:rPr lang="en-US"/>
              <a:t>fit glmer2 </a:t>
            </a:r>
            <a:r>
              <a:rPr lang="en-US" dirty="0"/>
              <a:t>as a Bayesian model in Stan…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AF02D8-B39E-4C32-9DCC-19C29EAB84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model{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real lambda[N];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likelihood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 1:N)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lambda[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&lt;- exp( a0[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a_roach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*roach1[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a_tx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*treatment[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+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a_senior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*senior[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log_exposure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(lambda[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priors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 1:N)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eta0[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~ normal(0,tau0);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b0 ~ normal(0,10);                                  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a_roach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~ normal(0,10);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a_tx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~ normal(0,10);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a_senior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normal(0,10);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tau0 ~ uniform(0,50);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66BE18-E822-4903-B752-3520D8ED6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30725"/>
          </a:xfrm>
        </p:spPr>
        <p:txBody>
          <a:bodyPr/>
          <a:lstStyle/>
          <a:p>
            <a:r>
              <a:rPr lang="en-US" dirty="0"/>
              <a:t>This model was producing many convergence and other errors</a:t>
            </a:r>
          </a:p>
          <a:p>
            <a:r>
              <a:rPr lang="en-US" dirty="0"/>
              <a:t>Tried some things at </a:t>
            </a:r>
            <a:r>
              <a:rPr lang="en-US" dirty="0">
                <a:hlinkClick r:id="rId2"/>
              </a:rPr>
              <a:t>https://mc-stan.org/misc/warnings.html</a:t>
            </a:r>
            <a:r>
              <a:rPr lang="en-US" dirty="0"/>
              <a:t> and linked pages but it didn’t seem to help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6E0FF-72CA-4C26-8508-93B5D3045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B57576-FF09-4708-B76E-4E08B8E44B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12/6/2022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162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875B-7637-488F-8D91-9ECA112C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AA48D-06DF-4360-828E-2C490BFC2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64125"/>
          </a:xfrm>
        </p:spPr>
        <p:txBody>
          <a:bodyPr/>
          <a:lstStyle/>
          <a:p>
            <a:r>
              <a:rPr lang="en-US" dirty="0"/>
              <a:t>Try the suggestions at </a:t>
            </a:r>
            <a:r>
              <a:rPr lang="en-US" dirty="0">
                <a:hlinkClick r:id="rId2"/>
              </a:rPr>
              <a:t>https://mc-stan.org/misc/warnings.html</a:t>
            </a:r>
            <a:r>
              <a:rPr lang="en-US" dirty="0"/>
              <a:t> (and links from there)</a:t>
            </a:r>
          </a:p>
          <a:p>
            <a:r>
              <a:rPr lang="en-US" dirty="0"/>
              <a:t>Look at </a:t>
            </a:r>
            <a:r>
              <a:rPr lang="en-US" dirty="0" err="1"/>
              <a:t>shinystan</a:t>
            </a:r>
            <a:endParaRPr lang="en-US" dirty="0"/>
          </a:p>
          <a:p>
            <a:r>
              <a:rPr lang="en-US" dirty="0"/>
              <a:t>Try initializing the model with the “simpler” MLE estimates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6BF3A-A799-4181-9603-CE980202A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init.fcn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&lt;- function() {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as.list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(c(b0=1.08,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a_roach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=0.02,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a_tx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=-0.82,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a_senior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=-1.04) 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rnorm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(4,0,0.1))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roach_results_1a &lt;- stan(fit=roach_model_1a,data=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roach_data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      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init.fcn,save_warmup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=F)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launch_shinystan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(roach_results_1a)</a:t>
            </a:r>
          </a:p>
          <a:p>
            <a:r>
              <a:rPr lang="en-US" sz="2000" dirty="0" err="1">
                <a:latin typeface="+mj-lt"/>
                <a:cs typeface="Courier New" panose="02070309020205020404" pitchFamily="49" charset="0"/>
              </a:rPr>
              <a:t>Shinystan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 shows serious bimodality</a:t>
            </a:r>
          </a:p>
          <a:p>
            <a:pPr lvl="1"/>
            <a:r>
              <a:rPr lang="en-US" sz="1100" dirty="0">
                <a:latin typeface="+mj-lt"/>
                <a:cs typeface="Courier New" panose="02070309020205020404" pitchFamily="49" charset="0"/>
              </a:rPr>
              <a:t>Causing the convergence problems</a:t>
            </a:r>
          </a:p>
          <a:p>
            <a:r>
              <a:rPr lang="en-US" sz="2000" dirty="0">
                <a:latin typeface="+mj-lt"/>
                <a:cs typeface="Courier New" panose="02070309020205020404" pitchFamily="49" charset="0"/>
              </a:rPr>
              <a:t>We could not have seen this with </a:t>
            </a:r>
            <a:r>
              <a:rPr lang="en-US" sz="2000" dirty="0" err="1">
                <a:latin typeface="+mj-lt"/>
                <a:cs typeface="Courier New" panose="02070309020205020404" pitchFamily="49" charset="0"/>
              </a:rPr>
              <a:t>glmer</a:t>
            </a:r>
            <a:endParaRPr lang="en-US" sz="2000" dirty="0">
              <a:latin typeface="+mj-lt"/>
              <a:cs typeface="Courier New" panose="02070309020205020404" pitchFamily="49" charset="0"/>
            </a:endParaRPr>
          </a:p>
          <a:p>
            <a:r>
              <a:rPr lang="en-US" sz="2000" dirty="0">
                <a:latin typeface="+mj-lt"/>
                <a:cs typeface="Courier New" panose="02070309020205020404" pitchFamily="49" charset="0"/>
              </a:rPr>
              <a:t>Makes me not trust either</a:t>
            </a:r>
          </a:p>
          <a:p>
            <a:pPr lvl="1"/>
            <a:r>
              <a:rPr lang="en-US" sz="1100" dirty="0">
                <a:latin typeface="+mj-lt"/>
                <a:cs typeface="Courier New" panose="02070309020205020404" pitchFamily="49" charset="0"/>
              </a:rPr>
              <a:t>The Bayesian model</a:t>
            </a:r>
          </a:p>
          <a:p>
            <a:pPr lvl="1"/>
            <a:r>
              <a:rPr lang="en-US" sz="1100" dirty="0">
                <a:latin typeface="+mj-lt"/>
                <a:cs typeface="Courier New" panose="02070309020205020404" pitchFamily="49" charset="0"/>
              </a:rPr>
              <a:t>The </a:t>
            </a:r>
            <a:r>
              <a:rPr lang="en-US" sz="1100" dirty="0" err="1">
                <a:latin typeface="+mj-lt"/>
                <a:cs typeface="Courier New" panose="02070309020205020404" pitchFamily="49" charset="0"/>
              </a:rPr>
              <a:t>glmer</a:t>
            </a:r>
            <a:r>
              <a:rPr lang="en-US" sz="1100" dirty="0">
                <a:latin typeface="+mj-lt"/>
                <a:cs typeface="Courier New" panose="02070309020205020404" pitchFamily="49" charset="0"/>
              </a:rPr>
              <a:t> model </a:t>
            </a:r>
          </a:p>
          <a:p>
            <a:r>
              <a:rPr lang="en-US" sz="2000" dirty="0">
                <a:latin typeface="+mj-lt"/>
                <a:cs typeface="Courier New" panose="02070309020205020404" pitchFamily="49" charset="0"/>
              </a:rPr>
              <a:t>Try a (much) simpler model in stan()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4DDEA-5C32-4F40-805E-C7FE574A2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D12A23-DD59-4894-B507-3F7BEF8A049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02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1994-CBC0-456A-9A0B-836F9713A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model in stan()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EF5DB-393B-4D3D-AFF8-DAAE4EBDE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model{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real lambda[N];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likelihood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 1:N) {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lambda[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&lt;- exp( a0[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a_tx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*treatment[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(lambda[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priors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 1:N)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eta0[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~ normal(0,tau0);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b0 ~ normal(0,10);     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a_tx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~ normal(0,10);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tau0 ~ uniform(0,50);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FB59E-0554-4CB0-927E-8D6055010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roach_model_1b &lt;-  stan(file="roach1b.stan",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roach_data,chains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=0)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roach_results_1b &lt;- stan(fit=roach_model_1b,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roach_data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        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init.fcn,save_warmup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=F)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launch_shinystan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(roach_results_1b)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print(roach_results_1b,pars=c("b0","a_tx","tau0"))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mean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se_mean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2.5%   25%   50%   75% 97.5%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n_eff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Rhat</a:t>
            </a:r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b0    1.40    0.03 0.30  0.78  1.20  1.41  1.60  1.97   133 1.01</a:t>
            </a:r>
          </a:p>
          <a:p>
            <a:pPr marL="0" indent="0">
              <a:buNone/>
            </a:pP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a_tx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-0.82    0.04 0.38 -1.59 -1.07 -0.83 -0.58 -0.07   102 1.02</a:t>
            </a:r>
          </a:p>
          <a:p>
            <a:pPr marL="0" indent="0">
              <a:buNone/>
            </a:pP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tau0  2.78    0.01 0.19  2.44  2.64  2.77  2.90  3.18   174 1.03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1A7C2-E73E-4398-B0D9-C587A5DD5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68CEFC-461F-47F4-8E52-62D943DD8E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72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BE2-B086-4837-9DAC-3E8E0E67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still some evidence of excess zeros in the data.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92AA1-B951-4448-9ECA-6604E7B508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can be handled with a</a:t>
            </a:r>
          </a:p>
          <a:p>
            <a:pPr lvl="1"/>
            <a:r>
              <a:rPr lang="en-US" dirty="0"/>
              <a:t>Zero-inflated Poisson model</a:t>
            </a:r>
          </a:p>
          <a:p>
            <a:pPr lvl="1"/>
            <a:r>
              <a:rPr lang="en-US" dirty="0"/>
              <a:t>Hurdle model</a:t>
            </a:r>
          </a:p>
          <a:p>
            <a:r>
              <a:rPr lang="en-US" dirty="0"/>
              <a:t>They do similar things, differ only in how the “excess zeros” are modeled.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2A4CE-9622-43E2-BBC9-1EA270026B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700" dirty="0"/>
              <a:t>Some additional exploration of stan() models with this data suggests that a model with both a random effect and zero inflation won’t work.  </a:t>
            </a:r>
          </a:p>
          <a:p>
            <a:r>
              <a:rPr lang="en-US" sz="2700" dirty="0"/>
              <a:t>We will drop the random effect to see how zero inflation works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C7B82-0FA2-44B4-AA4B-CEE7F1264D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4B1BB3-EF91-450C-88D3-1425CD6ECAE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D1B470-2B69-759D-6970-D5D98787E259}"/>
              </a:ext>
            </a:extLst>
          </p:cNvPr>
          <p:cNvSpPr txBox="1"/>
          <p:nvPr/>
        </p:nvSpPr>
        <p:spPr>
          <a:xfrm>
            <a:off x="4800600" y="6313487"/>
            <a:ext cx="2351926" cy="36933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glmer</a:t>
            </a:r>
            <a:r>
              <a:rPr lang="en-US" dirty="0">
                <a:solidFill>
                  <a:srgbClr val="FF0000"/>
                </a:solidFill>
              </a:rPr>
              <a:t>() can’t do this!)</a:t>
            </a:r>
          </a:p>
        </p:txBody>
      </p:sp>
    </p:spTree>
    <p:extLst>
      <p:ext uri="{BB962C8B-B14F-4D97-AF65-F5344CB8AC3E}">
        <p14:creationId xmlns:p14="http://schemas.microsoft.com/office/powerpoint/2010/main" val="804684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3EAD-7916-45BD-AFD8-C8980271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Zero-inflated Models…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CAC5319-F27C-4DDF-8C33-530CB962AA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</p:spPr>
            <p:txBody>
              <a:bodyPr/>
              <a:lstStyle/>
              <a:p>
                <a:r>
                  <a:rPr lang="en-US" dirty="0"/>
                  <a:t>Zero-inflated model add a point-mass at zero to a Poisson distribution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Flip a coin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𝐻𝑒𝑎𝑑𝑠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if the coin comes up heads,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; </a:t>
                </a:r>
              </a:p>
              <a:p>
                <a:pPr lvl="2"/>
                <a:r>
                  <a:rPr lang="en-US" dirty="0"/>
                  <a:t>if the coin comes up tails,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𝑃𝑜𝑖𝑠𝑠𝑜𝑛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can only add more zero observations, since either the data is Poisson, or it is just zero (which would be extra zeros).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CAC5319-F27C-4DDF-8C33-530CB962AA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  <a:blipFill>
                <a:blip r:embed="rId3"/>
                <a:stretch>
                  <a:fillRect l="-593" t="-1467" r="-2148" b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CDC80-0F20-4A41-84A9-3301F7F1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C07788-918D-4E1A-AC57-AEA68AD544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538E38-4F18-46BE-9CB3-1A8F169BEB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5" y="2167963"/>
            <a:ext cx="6387482" cy="920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4F5E9F-EB76-4D4C-9211-4178614DF001}"/>
              </a:ext>
            </a:extLst>
          </p:cNvPr>
          <p:cNvSpPr txBox="1"/>
          <p:nvPr/>
        </p:nvSpPr>
        <p:spPr>
          <a:xfrm>
            <a:off x="2057400" y="6245877"/>
            <a:ext cx="5971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Nice reference: </a:t>
            </a:r>
            <a:br>
              <a:rPr lang="en-US" sz="1400" dirty="0"/>
            </a:br>
            <a:r>
              <a:rPr lang="en-US" sz="1400" dirty="0"/>
              <a:t>https://mc-stan.org/docs/2_20/stan-users-guide/zero-inflated-section.html</a:t>
            </a:r>
          </a:p>
        </p:txBody>
      </p:sp>
    </p:spTree>
    <p:extLst>
      <p:ext uri="{BB962C8B-B14F-4D97-AF65-F5344CB8AC3E}">
        <p14:creationId xmlns:p14="http://schemas.microsoft.com/office/powerpoint/2010/main" val="1212740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C4D0-75AA-4B54-8A4D-180AC024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Hurdle Models…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192D805-AB27-48E7-BF0C-7C3B1CC064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</p:spPr>
            <p:txBody>
              <a:bodyPr/>
              <a:lstStyle/>
              <a:p>
                <a:r>
                  <a:rPr lang="en-US" dirty="0"/>
                  <a:t>Hurdle models simply adjust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=0]</m:t>
                    </m:r>
                  </m:oMath>
                </a14:m>
                <a:r>
                  <a:rPr lang="en-US" dirty="0"/>
                  <a:t> to some other value than the Poisson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, we get the Poisson distribution back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, we get a distribution with less zeros than the Poisson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, we get a distribution with more zeros than the Poisson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192D805-AB27-48E7-BF0C-7C3B1CC06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7925"/>
              </a:xfrm>
              <a:blipFill>
                <a:blip r:embed="rId3"/>
                <a:stretch>
                  <a:fillRect l="-593" t="-1467" r="-963" b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4D1E1-DF4F-47F0-A452-8089876C3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1125ED-6857-4CEF-B834-811075837B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7BBDF2-4B43-49F8-8841-A65DB7DBEE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97" y="2216505"/>
            <a:ext cx="5783683" cy="10921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BE962C-BCDC-4D35-B110-9CD9390CA54D}"/>
              </a:ext>
            </a:extLst>
          </p:cNvPr>
          <p:cNvSpPr txBox="1"/>
          <p:nvPr/>
        </p:nvSpPr>
        <p:spPr>
          <a:xfrm>
            <a:off x="2057400" y="6245877"/>
            <a:ext cx="5971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Nice reference: </a:t>
            </a:r>
            <a:br>
              <a:rPr lang="en-US" sz="1400" dirty="0"/>
            </a:br>
            <a:r>
              <a:rPr lang="en-US" sz="1400" dirty="0"/>
              <a:t>https://mc-stan.org/docs/2_20/stan-users-guide/zero-inflated-section.html</a:t>
            </a:r>
          </a:p>
        </p:txBody>
      </p:sp>
    </p:spTree>
    <p:extLst>
      <p:ext uri="{BB962C8B-B14F-4D97-AF65-F5344CB8AC3E}">
        <p14:creationId xmlns:p14="http://schemas.microsoft.com/office/powerpoint/2010/main" val="160198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79AF-9C98-40CB-928F-47E1101F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B4F54-81DA-46A4-9C02-583EBCDFE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15" y="1163637"/>
            <a:ext cx="8229600" cy="4530725"/>
          </a:xfrm>
        </p:spPr>
        <p:txBody>
          <a:bodyPr/>
          <a:lstStyle/>
          <a:p>
            <a:r>
              <a:rPr lang="en-US" sz="2600" b="1" u="sng" dirty="0">
                <a:latin typeface="+mj-lt"/>
              </a:rPr>
              <a:t>HW10</a:t>
            </a:r>
            <a:r>
              <a:rPr lang="en-US" sz="2600" dirty="0">
                <a:latin typeface="+mj-lt"/>
              </a:rPr>
              <a:t> Due Weds 1159</a:t>
            </a:r>
          </a:p>
          <a:p>
            <a:pPr marL="344487" lvl="1" indent="0">
              <a:buNone/>
            </a:pPr>
            <a:endParaRPr lang="en-US" sz="1600" dirty="0">
              <a:latin typeface="+mj-lt"/>
            </a:endParaRPr>
          </a:p>
          <a:p>
            <a:r>
              <a:rPr lang="en-US" sz="2800" b="1" u="sng" dirty="0">
                <a:latin typeface="+mj-lt"/>
              </a:rPr>
              <a:t>Carnegie Mellon Faculty Course Evaluations (FCE’s) </a:t>
            </a:r>
            <a:r>
              <a:rPr lang="en-US" sz="2800" dirty="0">
                <a:latin typeface="+mj-lt"/>
              </a:rPr>
              <a:t>Go to </a:t>
            </a:r>
            <a:r>
              <a:rPr lang="en-US" sz="2800" dirty="0">
                <a:latin typeface="+mj-lt"/>
                <a:hlinkClick r:id="rId2"/>
              </a:rPr>
              <a:t>https://cmu.smartevals.com/</a:t>
            </a:r>
            <a:r>
              <a:rPr lang="en-US" sz="2800" dirty="0">
                <a:latin typeface="+mj-lt"/>
              </a:rPr>
              <a:t>, find our class, and rate for CMU</a:t>
            </a:r>
          </a:p>
          <a:p>
            <a:endParaRPr lang="en-US" sz="1600" dirty="0">
              <a:latin typeface="+mj-lt"/>
            </a:endParaRPr>
          </a:p>
          <a:p>
            <a:r>
              <a:rPr lang="en-US" sz="2800" b="1" u="sng" dirty="0">
                <a:latin typeface="+mj-lt"/>
              </a:rPr>
              <a:t>Last two classes</a:t>
            </a:r>
          </a:p>
          <a:p>
            <a:pPr lvl="1"/>
            <a:r>
              <a:rPr lang="en-US" sz="2400" dirty="0">
                <a:latin typeface="+mj-lt"/>
              </a:rPr>
              <a:t>Monday: Two vignettes: Sensitivity, and Correlated Etas</a:t>
            </a:r>
          </a:p>
          <a:p>
            <a:pPr lvl="1"/>
            <a:r>
              <a:rPr lang="en-US" sz="2400" dirty="0">
                <a:latin typeface="+mj-lt"/>
              </a:rPr>
              <a:t>Today: Two vignettes: Meta Analysis and Extending Multilevel </a:t>
            </a:r>
            <a:r>
              <a:rPr lang="en-US" sz="2400" dirty="0" err="1">
                <a:latin typeface="+mj-lt"/>
              </a:rPr>
              <a:t>glm’s</a:t>
            </a:r>
            <a:r>
              <a:rPr lang="en-US" sz="2400" dirty="0">
                <a:latin typeface="+mj-lt"/>
              </a:rPr>
              <a:t> </a:t>
            </a:r>
          </a:p>
          <a:p>
            <a:endParaRPr lang="en-US" sz="1600" dirty="0">
              <a:latin typeface="+mj-lt"/>
            </a:endParaRPr>
          </a:p>
          <a:p>
            <a:r>
              <a:rPr lang="en-US" sz="2800" b="1" u="sng" dirty="0">
                <a:latin typeface="+mj-lt"/>
              </a:rPr>
              <a:t>Final Papers</a:t>
            </a:r>
            <a:r>
              <a:rPr lang="en-US" sz="2800" dirty="0">
                <a:latin typeface="+mj-lt"/>
              </a:rPr>
              <a:t> Due Friday 1159pm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92ED8-D842-4CEC-ABDE-2E682BB91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24C0F-E3E0-4246-ABD2-B781778B271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563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990D-2AC0-4E81-9926-EEBAC5E55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model is a Zero-Inflated Model: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1E05A-709D-4C4E-A586-C4C0596CD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310A8A-F284-4DFD-B2C6-7DC84335365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CD1F49-D246-4732-A10B-1AD57CDA08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78116"/>
            <a:ext cx="7516671" cy="413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40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A4BA-E66C-4C3A-AF3B-46A6C4C2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itself is a bit complicated in stan…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193DE-855B-4955-AE38-502855F0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model{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real p[N];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real lambda[N];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# likelihood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 1:N)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lambda[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&lt;- exp( a0 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a_tx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*treatment[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p[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inv_logit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  c0 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c_roach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*roach0[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+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c_tx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*treatment[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target +=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if_else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(z[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], log(p[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+ (1-p[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])*exp(-lambda[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])),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log(1-p[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 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poisson_lpmf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| lambda[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# priors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a0 ~ normal(0,10);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a_tx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~ normal(0,10);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c0 ~      normal(0,10);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c_roach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normal(0,10);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c_tx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   normal(0,10);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18B2E-0575-4138-BF07-27F24A9BBD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32329-67AC-4CC6-8030-289A8C4EB5D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43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8927B0-D245-4390-A822-0294473DE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847725"/>
            <a:ext cx="3200400" cy="3200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03DF539-A517-4226-AC50-43825D25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Amazingly it runs well in stan!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485DF7-E5A2-45BE-AC0B-8495C508C7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roach_model_zero_inf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 stan(file="roach-zero-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inflated.stan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roach_data,chains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=0)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roach_results_zero_inf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stan(fit=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roach_model_zero_inf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roach_data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init.fcn,save_warmup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=F)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launch_shinystan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roach_results_zero_inf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roach_results_zero_inf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pars=c("c0","c_roach","c_tx","a0","a_tx"))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stuff to make graphs of p’s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and of predicted vs actual y’s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165137-20A9-4D0F-A015-26207DB1E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962400"/>
            <a:ext cx="4038600" cy="2168525"/>
          </a:xfrm>
        </p:spPr>
        <p:txBody>
          <a:bodyPr/>
          <a:lstStyle/>
          <a:p>
            <a:r>
              <a:rPr lang="en-US" dirty="0"/>
              <a:t>Interesting model</a:t>
            </a:r>
          </a:p>
          <a:p>
            <a:r>
              <a:rPr lang="en-US" dirty="0"/>
              <a:t>Doesn’t fit as well as our Poisson model with a random intercept…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92A86-DD75-4ED5-B3BB-BEBB3CDCD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714DA-8FF8-4485-96BB-6DD2BB9E44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171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E50D-D21C-4AA9-9C5C-85F841E5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2E067-214A-4FEF-BF6D-72ADB8632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Vignette 1: Meta Analysis</a:t>
            </a:r>
          </a:p>
          <a:p>
            <a:pPr lvl="1"/>
            <a:r>
              <a:rPr lang="en-US" dirty="0"/>
              <a:t>Example: Diet and Exercise vs Cholesterol</a:t>
            </a:r>
          </a:p>
          <a:p>
            <a:pPr lvl="1"/>
            <a:endParaRPr lang="en-US" dirty="0"/>
          </a:p>
          <a:p>
            <a:r>
              <a:rPr lang="en-US" dirty="0"/>
              <a:t>Vignette 2: Multilevel Poisson regression and extensions</a:t>
            </a:r>
          </a:p>
          <a:p>
            <a:pPr lvl="1"/>
            <a:r>
              <a:rPr lang="en-US" dirty="0"/>
              <a:t>Example: the roaches data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3FD1F-F460-45FE-8D52-CBEA96586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C79D4-A654-4545-A3CD-0940541255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37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E50D-D21C-4AA9-9C5C-85F841E5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2E067-214A-4FEF-BF6D-72ADB8632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Vignette 1: Meta Analysis</a:t>
            </a:r>
          </a:p>
          <a:p>
            <a:pPr lvl="1"/>
            <a:r>
              <a:rPr lang="en-US" dirty="0"/>
              <a:t>Example: Diet and Exercise vs Cholesterol</a:t>
            </a:r>
          </a:p>
          <a:p>
            <a:pPr lvl="1"/>
            <a:endParaRPr lang="en-US" dirty="0"/>
          </a:p>
          <a:p>
            <a:r>
              <a:rPr lang="en-US" dirty="0"/>
              <a:t>Vignette 2: Multilevel Poisson regression and extensions</a:t>
            </a:r>
          </a:p>
          <a:p>
            <a:pPr lvl="1"/>
            <a:r>
              <a:rPr lang="en-US" dirty="0"/>
              <a:t>Example: the roaches data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3FD1F-F460-45FE-8D52-CBEA96586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C79D4-A654-4545-A3CD-09405412555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66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6E70-DFDF-4931-89C7-CAF18E97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312F9-1D3B-4531-9165-0EE1D3FEB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r>
              <a:rPr lang="en-US" dirty="0"/>
              <a:t>Kelly et al. (2011). Efficacy of aerobic exercise and a prudent diet for improving selected lipids and lipoproteins in adults: a meta-analysis of randomized controlled Trials. </a:t>
            </a:r>
            <a:r>
              <a:rPr lang="en-US" i="1" dirty="0"/>
              <a:t>BMC Medicine 9:74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http://www.biomedcentral.com/1741-7015/9/74</a:t>
            </a:r>
            <a:endParaRPr lang="en-US" dirty="0"/>
          </a:p>
          <a:p>
            <a:pPr lvl="1"/>
            <a:r>
              <a:rPr lang="en-US" dirty="0"/>
              <a:t>Question: Can exercise and diet lower LDL cholesterol and raise HDL cholesterol?</a:t>
            </a:r>
          </a:p>
          <a:p>
            <a:pPr lvl="1"/>
            <a:r>
              <a:rPr lang="en-US" dirty="0"/>
              <a:t>Reviewed 1,401 papers, found 6 studies that were RCT’s with pt. estimates and CI’s for the effect of exercise and diet on cholesterol.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FBE3C-3082-4916-ABA7-1DBC273F43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B61D6-83EC-4254-ADE2-A459A946174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52D3C-5DD4-4982-BCCF-EECD03E3CE6C}"/>
              </a:ext>
            </a:extLst>
          </p:cNvPr>
          <p:cNvSpPr txBox="1"/>
          <p:nvPr/>
        </p:nvSpPr>
        <p:spPr>
          <a:xfrm flipH="1">
            <a:off x="5029200" y="6318349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RCT = “Randomized Controlled Trial”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7AAA3-63C9-4841-A35E-DCD2964A46BE}"/>
              </a:ext>
            </a:extLst>
          </p:cNvPr>
          <p:cNvSpPr txBox="1"/>
          <p:nvPr/>
        </p:nvSpPr>
        <p:spPr>
          <a:xfrm flipH="1">
            <a:off x="1524000" y="617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/>
              <a:t>Meta-analysis</a:t>
            </a:r>
            <a:r>
              <a:rPr lang="en-US" sz="1200" dirty="0"/>
              <a:t> = review of papers on a single phenomenon.  Can be qualitative, quantitative, or both.</a:t>
            </a:r>
          </a:p>
        </p:txBody>
      </p:sp>
    </p:spTree>
    <p:extLst>
      <p:ext uri="{BB962C8B-B14F-4D97-AF65-F5344CB8AC3E}">
        <p14:creationId xmlns:p14="http://schemas.microsoft.com/office/powerpoint/2010/main" val="286189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F4CBA-E7B5-4C87-877A-52E051F4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We’ll focus on HDL-C as Example…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9E99D-A3B1-4261-BD65-79E82E53ED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4A8AD23D-0A48-42DC-B070-771B67815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911" y="4240889"/>
            <a:ext cx="8204889" cy="1890036"/>
          </a:xfrm>
        </p:spPr>
        <p:txBody>
          <a:bodyPr/>
          <a:lstStyle/>
          <a:p>
            <a:r>
              <a:rPr lang="en-US" dirty="0"/>
              <a:t>Want to combine these to get an overall estimate of the effect of diet &amp; exercise on HDL-C</a:t>
            </a:r>
          </a:p>
          <a:p>
            <a:r>
              <a:rPr lang="en-US" dirty="0"/>
              <a:t>We can use an MLM to do a “random-effects meta-analysis”…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B9F3B-ACAB-4977-973B-DB9C3B1DF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F5B95-A61C-4011-94DB-448ED9D9C0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09227AF-B382-43FB-961F-8CA32AA1CB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1" y="1219200"/>
            <a:ext cx="7904506" cy="290897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940FC8E-DE8A-48E7-A07C-724C085A962C}"/>
              </a:ext>
            </a:extLst>
          </p:cNvPr>
          <p:cNvSpPr txBox="1"/>
          <p:nvPr/>
        </p:nvSpPr>
        <p:spPr>
          <a:xfrm flipH="1">
            <a:off x="4648200" y="6267993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Kelly et al. (2011) also address LDL-C, but HDL-C presents more interesting data for analysis.</a:t>
            </a:r>
          </a:p>
        </p:txBody>
      </p:sp>
    </p:spTree>
    <p:extLst>
      <p:ext uri="{BB962C8B-B14F-4D97-AF65-F5344CB8AC3E}">
        <p14:creationId xmlns:p14="http://schemas.microsoft.com/office/powerpoint/2010/main" val="53571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60AB-0DFC-4B31-ADAE-9FF4733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ideal</a:t>
            </a:r>
            <a:r>
              <a:rPr lang="en-US" dirty="0"/>
              <a:t> MLM…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65BEE3A-4855-4C4D-99C5-6C475B3041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4530725"/>
              </a:xfrm>
            </p:spPr>
            <p:txBody>
              <a:bodyPr/>
              <a:lstStyle/>
              <a:p>
                <a:r>
                  <a:rPr lang="en-US" sz="2200" dirty="0"/>
                  <a:t>In a simple randomized controlled study (RCT), we could fit the linear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HDL</m:t>
                      </m:r>
                      <m:r>
                        <m:rPr>
                          <m:nor/>
                        </m:rP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200" i="1" baseline="-250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US" sz="2200" b="0" i="0" baseline="-25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327025" lvl="1" indent="0">
                  <a:buNone/>
                </a:pPr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/>
                  <a:t> for Tx,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for Ctrl.</a:t>
                </a:r>
              </a:p>
              <a:p>
                <a:pPr lvl="1"/>
                <a:r>
                  <a:rPr lang="en-US" sz="1900" dirty="0"/>
                  <a:t>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/>
                  <a:t>estimates the treatment effect.</a:t>
                </a:r>
              </a:p>
              <a:p>
                <a:r>
                  <a:rPr lang="en-US" sz="2200" dirty="0"/>
                  <a:t>So if we had access to the individual participants’ HDL levels, we could use an MLM like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HDL</m:t>
                      </m:r>
                      <m:r>
                        <m:rPr>
                          <m:nor/>
                        </m:rP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200" i="1" baseline="-250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sub>
                      </m:sSub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200" b="0" dirty="0"/>
              </a:p>
              <a:p>
                <a:pPr marL="327025" lvl="1" indent="0">
                  <a:buNone/>
                </a:pPr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200" dirty="0"/>
                  <a:t> is the study that participant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was in.</a:t>
                </a:r>
              </a:p>
              <a:p>
                <a:pPr marL="784225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900" dirty="0"/>
                  <a:t> would be the overall Tx effect</a:t>
                </a:r>
              </a:p>
              <a:p>
                <a:pPr marL="784225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9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would be the Tx effect for study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900" dirty="0"/>
                  <a:t>.</a:t>
                </a:r>
              </a:p>
              <a:p>
                <a:pPr marL="457200" indent="-457200"/>
                <a:r>
                  <a:rPr lang="en-US" sz="2200" i="1" dirty="0"/>
                  <a:t>But we don’t have individual participants’ HDL levels…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65BEE3A-4855-4C4D-99C5-6C475B3041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4530725"/>
              </a:xfrm>
              <a:blipFill>
                <a:blip r:embed="rId2"/>
                <a:stretch>
                  <a:fillRect l="-148" t="-942" b="-1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8E9DE-FF3F-4C98-909C-D82F5815D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9F6561-6E60-404C-8AC6-EAAD634EDEC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12/6/2022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350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B27154-74A6-44EA-996C-788DEEC4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do we </a:t>
            </a:r>
            <a:r>
              <a:rPr lang="en-US" sz="3600" i="1" dirty="0"/>
              <a:t>actually</a:t>
            </a:r>
            <a:r>
              <a:rPr lang="en-US" sz="3600" dirty="0"/>
              <a:t> have to work with…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CE11B31-511B-4582-B723-B2E2EC5B9A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55675"/>
                <a:ext cx="8229600" cy="4911725"/>
              </a:xfrm>
            </p:spPr>
            <p:txBody>
              <a:bodyPr/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HDL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Tx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HDL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Ctrl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lvl="1"/>
                <a:r>
                  <a:rPr lang="en-US" sz="2400" dirty="0">
                    <a:latin typeface="+mj-lt"/>
                    <a:cs typeface="Times New Roman" panose="02020603050405020304" pitchFamily="18" charset="0"/>
                  </a:rPr>
                  <a:t>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  <a:cs typeface="Times New Roman" panose="02020603050405020304" pitchFamily="18" charset="0"/>
                  </a:rPr>
                  <a:t> in the “full” MLM…</a:t>
                </a: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The estimates in the studies give 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and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  <a:cs typeface="Times New Roman" panose="02020603050405020304" pitchFamily="18" charset="0"/>
                  </a:rPr>
                  <a:t> estimate in the </a:t>
                </a:r>
                <a:r>
                  <a:rPr lang="en-US" sz="2400" dirty="0" err="1">
                    <a:latin typeface="+mj-lt"/>
                    <a:cs typeface="Times New Roman" panose="02020603050405020304" pitchFamily="18" charset="0"/>
                  </a:rPr>
                  <a:t>j</a:t>
                </a:r>
                <a:r>
                  <a:rPr lang="en-US" sz="2400" baseline="30000" dirty="0" err="1">
                    <a:latin typeface="+mj-lt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latin typeface="+mj-lt"/>
                    <a:cs typeface="Times New Roman" panose="02020603050405020304" pitchFamily="18" charset="0"/>
                  </a:rPr>
                  <a:t> study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HDL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HDL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𝐶𝑡𝑟𝑙</m:t>
                        </m:r>
                      </m:sub>
                    </m:sSub>
                  </m:oMath>
                </a14:m>
                <a:endParaRPr lang="en-US" sz="2400" dirty="0">
                  <a:latin typeface="+mj-lt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latin typeface="+mj-lt"/>
                    <a:cs typeface="Times New Roman" panose="02020603050405020304" pitchFamily="18" charset="0"/>
                  </a:rPr>
                  <a:t> (width of CI)/4  </a:t>
                </a:r>
              </a:p>
              <a:p>
                <a:pPr lvl="2"/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Why: sample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 CLT,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1.96≈2</m:t>
                    </m:r>
                  </m:oMath>
                </a14:m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CE11B31-511B-4582-B723-B2E2EC5B9A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55675"/>
                <a:ext cx="8229600" cy="4911725"/>
              </a:xfrm>
              <a:blipFill>
                <a:blip r:embed="rId3"/>
                <a:stretch>
                  <a:fillRect l="-444" t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F6543-AA1E-4E3A-9EE8-7D6D1EE7A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2B050B-8B64-46B6-86F6-8E13AE66E05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97695E-5113-47D8-B83F-7C0966C250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CFDDA2C-8465-4A4F-AECB-5FF20B2AA773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DB1CBC-68A1-43FC-8137-C9BF19186C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3972218"/>
            <a:ext cx="6021587" cy="20475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D79BA0-397C-4BC8-87BA-92DD01EF8E16}"/>
                  </a:ext>
                </a:extLst>
              </p:cNvPr>
              <p:cNvSpPr txBox="1"/>
              <p:nvPr/>
            </p:nvSpPr>
            <p:spPr>
              <a:xfrm>
                <a:off x="2590800" y="6198475"/>
                <a:ext cx="5105400" cy="620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There can be better ways to estimate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100" dirty="0"/>
                  <a:t>; see </a:t>
                </a:r>
                <a:r>
                  <a:rPr lang="en-US" sz="1100" dirty="0" err="1"/>
                  <a:t>Follman</a:t>
                </a:r>
                <a:r>
                  <a:rPr lang="en-US" sz="1100" dirty="0"/>
                  <a:t>, D., Elliot, P., Suh, I. and Cutler, J. (1992). Variance imputation for overviews of clinical trials with continuous response.  </a:t>
                </a:r>
                <a:r>
                  <a:rPr lang="en-US" sz="1100" i="1" dirty="0"/>
                  <a:t>Journal of Clinical Epidemiology, 45,</a:t>
                </a:r>
                <a:r>
                  <a:rPr lang="en-US" sz="1100" dirty="0"/>
                  <a:t> 769--773.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D79BA0-397C-4BC8-87BA-92DD01EF8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6198475"/>
                <a:ext cx="5105400" cy="620619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25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4652-9D5A-45EF-85D4-DCECC770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MLM we </a:t>
            </a:r>
            <a:r>
              <a:rPr lang="en-US" i="1" dirty="0"/>
              <a:t>can</a:t>
            </a:r>
            <a:r>
              <a:rPr lang="en-US" dirty="0"/>
              <a:t> build…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0B2605-C042-4B51-A6B3-47A55B86CA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66801"/>
                <a:ext cx="8229600" cy="2590800"/>
              </a:xfrm>
            </p:spPr>
            <p:txBody>
              <a:bodyPr/>
              <a:lstStyle/>
              <a:p>
                <a:r>
                  <a:rPr lang="en-US" dirty="0"/>
                  <a:t>This suggests the simpler MLM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327025" lvl="1" indent="0">
                  <a:buNone/>
                </a:pPr>
                <a:r>
                  <a:rPr lang="en-US" sz="3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can be plugged in from the table on the previous slide.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0B2605-C042-4B51-A6B3-47A55B86CA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66801"/>
                <a:ext cx="8229600" cy="2590800"/>
              </a:xfrm>
              <a:blipFill>
                <a:blip r:embed="rId3"/>
                <a:stretch>
                  <a:fillRect l="-667" t="-2824" r="-1926" b="-10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00794-1FB7-4D11-9B6D-5B8088820D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CFB81-9216-495E-AABA-7A4C349F85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213E88-30B6-4005-8AE2-5535B5ABFCD1}"/>
              </a:ext>
            </a:extLst>
          </p:cNvPr>
          <p:cNvSpPr txBox="1"/>
          <p:nvPr/>
        </p:nvSpPr>
        <p:spPr>
          <a:xfrm>
            <a:off x="457200" y="3704895"/>
            <a:ext cx="3733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data{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int J;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real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theta_hat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[J];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real tau[J];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parameters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real theta[J];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real beta1;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real&lt;lower=0, upper=50&gt; sigma;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5DB4B-E2FF-402A-8973-C1AC739F3C00}"/>
              </a:ext>
            </a:extLst>
          </p:cNvPr>
          <p:cNvSpPr txBox="1"/>
          <p:nvPr/>
        </p:nvSpPr>
        <p:spPr>
          <a:xfrm>
            <a:off x="4437995" y="3704895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model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(j in 1:J)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theta_hat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[j] ~ normal(theta[j],tau[j]);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(j in 1:J)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theta[j] ~ normal(beta1,sigma);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beta1 ~ normal(0,1e+6);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sigma ~ uniform(0,50);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73DA5-1B62-4CC5-A39F-42C6C87460BB}"/>
              </a:ext>
            </a:extLst>
          </p:cNvPr>
          <p:cNvSpPr txBox="1"/>
          <p:nvPr/>
        </p:nvSpPr>
        <p:spPr>
          <a:xfrm>
            <a:off x="1600200" y="626799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stan model is in the file RE-meta-</a:t>
            </a:r>
            <a:r>
              <a:rPr lang="en-US" sz="1200" dirty="0" err="1"/>
              <a:t>analysis.stan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47A19-9877-4603-BA75-AB4751042A35}"/>
                  </a:ext>
                </a:extLst>
              </p:cNvPr>
              <p:cNvSpPr txBox="1"/>
              <p:nvPr/>
            </p:nvSpPr>
            <p:spPr>
              <a:xfrm>
                <a:off x="3962401" y="6274524"/>
                <a:ext cx="4495800" cy="476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This is called a </a:t>
                </a:r>
                <a:r>
                  <a:rPr lang="en-US" sz="1200" b="1" i="1" u="sng" dirty="0"/>
                  <a:t>random effects meta-analysis model</a:t>
                </a:r>
                <a:r>
                  <a:rPr lang="en-US" sz="1200" dirty="0"/>
                  <a:t> because it treats the individual study effects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200" dirty="0"/>
                  <a:t> as random effects.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47A19-9877-4603-BA75-AB4751042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6274524"/>
                <a:ext cx="4495800" cy="476541"/>
              </a:xfrm>
              <a:prstGeom prst="rect">
                <a:avLst/>
              </a:prstGeom>
              <a:blipFill>
                <a:blip r:embed="rId4"/>
                <a:stretch>
                  <a:fillRect t="-1282" r="-407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9733104-9803-CCBA-EB47-312A0877798F}"/>
              </a:ext>
            </a:extLst>
          </p:cNvPr>
          <p:cNvSpPr txBox="1"/>
          <p:nvPr/>
        </p:nvSpPr>
        <p:spPr>
          <a:xfrm>
            <a:off x="6425014" y="1309611"/>
            <a:ext cx="2223686" cy="36933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lmer</a:t>
            </a:r>
            <a:r>
              <a:rPr lang="en-US" dirty="0">
                <a:solidFill>
                  <a:srgbClr val="FF0000"/>
                </a:solidFill>
              </a:rPr>
              <a:t>() can’t do this!)</a:t>
            </a:r>
          </a:p>
        </p:txBody>
      </p:sp>
    </p:spTree>
    <p:extLst>
      <p:ext uri="{BB962C8B-B14F-4D97-AF65-F5344CB8AC3E}">
        <p14:creationId xmlns:p14="http://schemas.microsoft.com/office/powerpoint/2010/main" val="103184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2AB1-806D-496D-93A6-A174FC4F2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the model…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AAC3D-8E6B-47A8-9BD2-61BD13356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91000" cy="49879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code to set up data frame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is in RE-meta-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analysis.r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metaanalysis_data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c(list(J=J),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as.list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raw_data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meta_model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stan(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file="RE-meta-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analysis.stan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metaanalysis_data,chains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=0)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meta_result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&lt;-stan(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fit=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meta_model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metaanalysis_data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meta_result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v-SE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mean se_mean   sd   2.5%    25%    50%    75%  97.5% n_eff Rhat</a:t>
            </a:r>
          </a:p>
          <a:p>
            <a:pPr marL="0" indent="0">
              <a:buNone/>
            </a:pPr>
            <a:r>
              <a:rPr lang="sv-SE" sz="700" dirty="0">
                <a:latin typeface="Courier New" panose="02070309020205020404" pitchFamily="49" charset="0"/>
                <a:cs typeface="Courier New" panose="02070309020205020404" pitchFamily="49" charset="0"/>
              </a:rPr>
              <a:t>theta[1]  -0.40    0.00 0.27  -0.91  -0.59  -0.40  -0.22   0.12  7141    1</a:t>
            </a:r>
          </a:p>
          <a:p>
            <a:pPr marL="0" indent="0">
              <a:buNone/>
            </a:pPr>
            <a:r>
              <a:rPr lang="sv-SE" sz="700" dirty="0">
                <a:latin typeface="Courier New" panose="02070309020205020404" pitchFamily="49" charset="0"/>
                <a:cs typeface="Courier New" panose="02070309020205020404" pitchFamily="49" charset="0"/>
              </a:rPr>
              <a:t>theta[2]  -4.99    0.00 0.22  -5.42  -5.14  -4.99  -4.84  -4.56  7873    1</a:t>
            </a:r>
          </a:p>
          <a:p>
            <a:pPr marL="0" indent="0">
              <a:buNone/>
            </a:pPr>
            <a:r>
              <a:rPr lang="sv-SE" sz="700" dirty="0">
                <a:latin typeface="Courier New" panose="02070309020205020404" pitchFamily="49" charset="0"/>
                <a:cs typeface="Courier New" panose="02070309020205020404" pitchFamily="49" charset="0"/>
              </a:rPr>
              <a:t>theta[3]  -4.54    0.02 1.48  -7.48  -5.53  -4.54  -3.54  -1.72  7575    1</a:t>
            </a:r>
          </a:p>
          <a:p>
            <a:pPr marL="0" indent="0">
              <a:buNone/>
            </a:pPr>
            <a:r>
              <a:rPr lang="sv-SE" sz="700" dirty="0">
                <a:latin typeface="Courier New" panose="02070309020205020404" pitchFamily="49" charset="0"/>
                <a:cs typeface="Courier New" panose="02070309020205020404" pitchFamily="49" charset="0"/>
              </a:rPr>
              <a:t>theta[4]  -2.29    0.00 0.22  -2.72  -2.45  -2.30  -2.14  -1.86  7129    1</a:t>
            </a:r>
          </a:p>
          <a:p>
            <a:pPr marL="0" indent="0">
              <a:buNone/>
            </a:pPr>
            <a:r>
              <a:rPr lang="sv-SE" sz="700" dirty="0">
                <a:latin typeface="Courier New" panose="02070309020205020404" pitchFamily="49" charset="0"/>
                <a:cs typeface="Courier New" panose="02070309020205020404" pitchFamily="49" charset="0"/>
              </a:rPr>
              <a:t>theta[5]   0.54    0.01 1.00  -1.48  -0.13   0.56   1.21   2.52  7468    1</a:t>
            </a:r>
          </a:p>
          <a:p>
            <a:pPr marL="0" indent="0">
              <a:buNone/>
            </a:pPr>
            <a:r>
              <a:rPr lang="sv-SE" sz="700" dirty="0">
                <a:latin typeface="Courier New" panose="02070309020205020404" pitchFamily="49" charset="0"/>
                <a:cs typeface="Courier New" panose="02070309020205020404" pitchFamily="49" charset="0"/>
              </a:rPr>
              <a:t>theta[6]  -1.98    0.01 1.31  -4.50  -2.87  -1.97  -1.07   0.52  9703    1</a:t>
            </a:r>
          </a:p>
          <a:p>
            <a:pPr marL="0" indent="0">
              <a:buNone/>
            </a:pPr>
            <a:r>
              <a:rPr lang="sv-SE" sz="700" dirty="0">
                <a:latin typeface="Courier New" panose="02070309020205020404" pitchFamily="49" charset="0"/>
                <a:cs typeface="Courier New" panose="02070309020205020404" pitchFamily="49" charset="0"/>
              </a:rPr>
              <a:t>theta[7]   7.28    0.00 0.23   6.83   7.12   7.28   7.43   7.73  8156    1</a:t>
            </a:r>
          </a:p>
          <a:p>
            <a:pPr marL="0" indent="0">
              <a:buNone/>
            </a:pPr>
            <a:r>
              <a:rPr lang="sv-SE" sz="700" dirty="0">
                <a:latin typeface="Courier New" panose="02070309020205020404" pitchFamily="49" charset="0"/>
                <a:cs typeface="Courier New" panose="02070309020205020404" pitchFamily="49" charset="0"/>
              </a:rPr>
              <a:t>theta[8]   2.69    0.00 0.30   2.10   2.48   2.69   2.89   3.27  8028    1</a:t>
            </a:r>
          </a:p>
          <a:p>
            <a:pPr marL="0" indent="0">
              <a:buNone/>
            </a:pPr>
            <a:r>
              <a:rPr lang="sv-SE" sz="700" dirty="0">
                <a:latin typeface="Courier New" panose="02070309020205020404" pitchFamily="49" charset="0"/>
                <a:cs typeface="Courier New" panose="02070309020205020404" pitchFamily="49" charset="0"/>
              </a:rPr>
              <a:t>beta1     -0.48    0.03 1.92  -4.53  -1.58  -0.48   0.68   3.43  3466    1</a:t>
            </a:r>
          </a:p>
          <a:p>
            <a:pPr marL="0" indent="0">
              <a:buNone/>
            </a:pPr>
            <a:r>
              <a:rPr lang="sv-SE" sz="700" dirty="0">
                <a:latin typeface="Courier New" panose="02070309020205020404" pitchFamily="49" charset="0"/>
                <a:cs typeface="Courier New" panose="02070309020205020404" pitchFamily="49" charset="0"/>
              </a:rPr>
              <a:t>sigma      5.07    0.04 1.86   2.79   3.82   4.69   5.78   9.52  2553    1</a:t>
            </a:r>
          </a:p>
          <a:p>
            <a:pPr marL="0" indent="0">
              <a:buNone/>
            </a:pPr>
            <a:r>
              <a:rPr lang="sv-SE" sz="700" dirty="0">
                <a:latin typeface="Courier New" panose="02070309020205020404" pitchFamily="49" charset="0"/>
                <a:cs typeface="Courier New" panose="02070309020205020404" pitchFamily="49" charset="0"/>
              </a:rPr>
              <a:t>lp__     -18.66    0.06 2.39 -24.26 -19.97 -18.25 -16.91 -15.11  1514    1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mcmc_areas_ridges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meta_result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pars=c(paste0("theta[",1:J,"]"),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"beta1","sigma"),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prob_outer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=0.95)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EAC93-A073-45B7-9C6C-D8E139C065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F449D-DAD9-4279-AC8B-18A85A3306B8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9C012-8F5A-4606-B9E3-3A67468EBF5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8B8DFBF-1F12-4C4D-82A6-8A9F8EA777DE}" type="datetime1">
              <a:rPr lang="en-US" smtClean="0"/>
              <a:pPr>
                <a:defRPr/>
              </a:pPr>
              <a:t>12/6/2022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72873A-6C87-4349-95CB-D48649486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71406"/>
            <a:ext cx="3957145" cy="52699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53FE62-CA12-4D33-AA48-B4CFC8D0E6BA}"/>
              </a:ext>
            </a:extLst>
          </p:cNvPr>
          <p:cNvSpPr txBox="1"/>
          <p:nvPr/>
        </p:nvSpPr>
        <p:spPr>
          <a:xfrm>
            <a:off x="4456388" y="6267993"/>
            <a:ext cx="209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R code is in the file RE-meta-</a:t>
            </a:r>
            <a:r>
              <a:rPr lang="en-US" sz="1200" dirty="0" err="1"/>
              <a:t>analysis.r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68073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17.473"/>
  <p:tag name="ORIGINALWIDTH" val="6025.497"/>
  <p:tag name="LATEXADDIN" val="\documentclass{article}&#10;\usepackage{amsmath}&#10;\pagestyle{empty}&#10;\begin{document}&#10;&#10;\begin{tabular}{lp{1.75in}llrr}&#10;Study                   &amp; Subjects                                      &amp; Assignment$^1$ &amp; Subgroup &amp; Effect$^2$ &amp; CI \\&#10;\hline&#10;\hline&#10;Hellenuis et al. (1993) &amp; 78 men, 35--60 y.o.                           &amp; 39 Tx, 39 Ctrl &amp; All      &amp; $-0.4$ &amp; $(-0.9,0.2)$ \\&#10;McAuley et al. (2002)   &amp; 52 men \&amp; women, 30--68 y.o.                  &amp; 29 Tx, 23 Ctrl &amp; All      &amp; $-5.0$ &amp; $(-5.5,-4.6)$ \\&#10;Miller et al. (2002)    &amp; 43 hypertensive, overweight, 22--70 y.o.      &amp; 20 Tx, 23 Ctrl &amp; All      &amp; $-5.0$ &amp; $(-8.0,-2.0)$ \\&#10;Neiman et al. (2002)    &amp; 44 sedentary obese women, 25--75 y.o.         &amp; 22 Tx, 22 Ctrl &amp; All      &amp; $-2.3$ &amp; $(-2.8,-1.9)$ \\&#10;Stefanick et al. (1998) &amp; 182 men \&amp; women, 30--64 y.o.                 &amp; 91 Tx, 91 Ctrl &amp; Men      &amp; $~0.6$ &amp; $(-1.4,2.6)$ \\&#10;Stefanick et al. (1998) &amp; -- --                                         &amp; --  --         &amp; Women    &amp; $-2.1$ &amp; $(-4.7,0.5)$ \\&#10;Wood et al. (1991)      &amp; 160 sendentary overweight men \&amp; women, 25--49 y.o. &amp; 81 Tx, 79 Ctrl &amp; Men      &amp; $~7.3$ &amp; $(6.9,7.8)$ \\&#10;Wood et al. (1991)      &amp; -- --                                         &amp; -- --          &amp; Women    &amp; $~2.7$ &amp; $(2.1,3.3)$ \\&#10;\hline&#10;\end{tabular} &#10;~\\&#10;\footnotesize&#10;\hspace*{3em}$^1$Randomly assigned to either Tx (diet $+$ exercise) or Ctrl (no intervention).\\&#10;\hspace*{3em}$^2$Effect is $\overline{\mbox{HDL-C}}_{Tx} - \overline{\mbox{HDL-C}}_{Ctrl}$. Negative values favor Tx (treatment).\\&#10;\hspace*{3.5em}Source: Kelly et al. (2011), Table 1 \&amp; Figure 4.&#10;\end{document}"/>
  <p:tag name="IGUANATEXSIZE" val="42"/>
  <p:tag name="IGUANATEXCURSOR" val="863"/>
  <p:tag name="TRANSPARENCY" val="True"/>
  <p:tag name="LATEXENGINEID" val="0"/>
  <p:tag name="TEMPFOLDER" val="c:\temp\"/>
  <p:tag name="LATEXFORMHEIGHT" val="401.1"/>
  <p:tag name="LATEXFORMWIDTH" val="836.1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4.076"/>
  <p:tag name="ORIGINALWIDTH" val="4099.737"/>
  <p:tag name="LATEXADDIN" val="\documentclass{article}&#10;\usepackage{amsmath}&#10;\pagestyle{empty}&#10;\begin{document}&#10;&#10;\begin{tabular}{llrrl}&#10;Study                   &amp; Subgroup &amp; Effect ($\hat\theta_j$) &amp; CI &amp; $SE(\hat\theta_j)$\\&#10;\hline&#10;\hline&#10;Hellenuis et al. (1993) &amp; All   &amp; $-0.4$ &amp; $(-0.9,0.2)$  &amp; $0.275$ \\&#10;McAuley et al. (2002)   &amp; All   &amp; $-5.0$ &amp; $(-5.5,-4.6)$ &amp; $0.225$ \\&#10;Miller et al. (2002)    &amp; All   &amp; $-5.0$ &amp; $(-8.0,-2.0)$ &amp; $1.5$ \\&#10;Neiman et al. (2002)    &amp; All   &amp; $-2.3$ &amp; $(-2.8,-1.9)$ &amp; $0.225$ \\&#10;Stefanick et al. (1998) &amp; Men   &amp; $~0.6$ &amp; $(-1.4,2.6)$  &amp; $1.0$ \\&#10;Stefanick et al. (1998) &amp; Women &amp; $-2.1$ &amp; $(-4.7,0.5)$  &amp; $1.3$ \\&#10;Wood et al. (1991)      &amp; Men   &amp; $~7.3$ &amp; $(6.9,7.8)$   &amp; $0.225$ \\&#10;Wood et al. (1991)      &amp; Women &amp; $~2.7$ &amp; $(2.1,3.3)$   &amp; $0.3$ \\&#10;\hline &#10;\end{tabular} &#10;\end{document}"/>
  <p:tag name="IGUANATEXSIZE" val="42"/>
  <p:tag name="IGUANATEXCURSOR" val="521"/>
  <p:tag name="TRANSPARENCY" val="True"/>
  <p:tag name="LATEXENGINEID" val="0"/>
  <p:tag name="TEMPFOLDER" val="c:\temp\"/>
  <p:tag name="LATEXFORMHEIGHT" val="401.1"/>
  <p:tag name="LATEXFORMWIDTH" val="836.1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591.676"/>
  <p:tag name="LATEXADDIN" val="\documentclass{article}&#10;\usepackage{amsmath}&#10;\pagestyle{empty}&#10;\begin{document}&#10;&#10;\[&#10;p(y|\theta,\lambda)&#10;=&#10;\left\{&#10;\begin{array}{ll}&#10;\theta + (1 - \theta) \cdot e^{-\lambda} &amp; \mbox{ if } y_n = 0, \mbox{ and}&#10;\\[3pt]&#10;(1-\theta) \cdot \frac{\lambda^y}{y!}e^{-\lambda} &amp; \mbox{ if } y_n &gt; 0.&#10;\end{array}&#10;\right.&#10;\]&#10;&#10;\end{document}"/>
  <p:tag name="IGUANATEXSIZE" val="30"/>
  <p:tag name="IGUANATEXCURSOR" val="2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4.192"/>
  <p:tag name="ORIGINALWIDTH" val="2458.193"/>
  <p:tag name="LATEXADDIN" val="\documentclass{article}&#10;\usepackage{amsmath}&#10;\pagestyle{empty}&#10;\begin{document}&#10;&#10;\[&#10;p(y|\theta,\lambda)&#10;=&#10;\begin{cases}&#10;\ \theta &amp; \mbox{if } y = 0, \mbox{ and}&#10;\\&#10;\ (1 - \theta)&#10;  \&#10;   \displaystyle\frac{\frac{\lambda^y}{y!}e^{-\lambda}}&#10;        {1 - e^{-\lambda}}&#10;&amp; \mbox{if } y &gt; 0&#10;\end{cases}&#10;\]&#10;&#10;\end{document}"/>
  <p:tag name="IGUANATEXSIZE" val="30"/>
  <p:tag name="IGUANATEXCURSOR" val="1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1.481"/>
  <p:tag name="ORIGINALWIDTH" val="3913.761"/>
  <p:tag name="LATEXADDIN" val="\documentclass{article}&#10;\usepackage{amsmath}&#10;\pagestyle{empty}&#10;\begin{document}&#10;\noindent\sf&#10;Let &#10;\begin{itemize}&#10;\item $z_i=1$ if the building is roach-free post-experiment, 0 otherwise,; and &#10;\item $w_i=1$ if the building was roach-free pre-experiment, 0 otherwise.&#10;\end{itemize}&#10;Then our model will be&#10;\begin{eqnarray*}&#10;z_i &amp; \sim &amp; Bernoulli(p_i) \\&#10;      &amp;&amp; logit(p_i) = c_0 + c_1\cdot w_i + c_2\cdot tx_i\\&#10;\mbox{If~} z_i = 1, &amp;  &amp; y_i ~\equiv~ 0\\&#10;\mbox{If~} z_i = 0, &amp;  &amp; y_i ~\sim~ Poisson(\lambda_i)\\&#10;&amp;&amp; \log(\lambda_i) = a_0 + a_1 tx_i&#10;\end{eqnarray*}&#10;with prior distributions on $c_0$, $c_1$, $c_2$, $a0$ and $a_1$.&#10;&#10;\end{document}"/>
  <p:tag name="IGUANATEXSIZE" val="30"/>
  <p:tag name="IGUANATEXCURSOR" val="450"/>
  <p:tag name="TRANSPARENCY" val="True"/>
  <p:tag name="LATEXENGINEID" val="0"/>
  <p:tag name="TEMPFOLDER" val="c:\temp\"/>
  <p:tag name="LATEXFORMHEIGHT" val="409.85"/>
  <p:tag name="LATEXFORMWIDTH" val="630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6885</TotalTime>
  <Words>2906</Words>
  <Application>Microsoft Office PowerPoint</Application>
  <PresentationFormat>On-screen Show (4:3)</PresentationFormat>
  <Paragraphs>353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Arial</vt:lpstr>
      <vt:lpstr>Courier New</vt:lpstr>
      <vt:lpstr>cmex10</vt:lpstr>
      <vt:lpstr>CMSY10ORIG</vt:lpstr>
      <vt:lpstr>cmr7</vt:lpstr>
      <vt:lpstr>Wingdings</vt:lpstr>
      <vt:lpstr>cmmi10</vt:lpstr>
      <vt:lpstr>cmmi7</vt:lpstr>
      <vt:lpstr>Times New Roman</vt:lpstr>
      <vt:lpstr>cmss10</vt:lpstr>
      <vt:lpstr>Calibri</vt:lpstr>
      <vt:lpstr>cmbx10</vt:lpstr>
      <vt:lpstr>cmr10</vt:lpstr>
      <vt:lpstr>cmsy10</vt:lpstr>
      <vt:lpstr>cmsy7</vt:lpstr>
      <vt:lpstr>Garamond</vt:lpstr>
      <vt:lpstr>Cambria Math</vt:lpstr>
      <vt:lpstr>Edge</vt:lpstr>
      <vt:lpstr>36-617: Applied Linear Models </vt:lpstr>
      <vt:lpstr>Announcements</vt:lpstr>
      <vt:lpstr>Outline</vt:lpstr>
      <vt:lpstr>Meta-Analysis</vt:lpstr>
      <vt:lpstr>We’ll focus on HDL-C as Example…</vt:lpstr>
      <vt:lpstr>The ideal MLM…</vt:lpstr>
      <vt:lpstr>What do we actually have to work with…</vt:lpstr>
      <vt:lpstr>The MLM we can build…</vt:lpstr>
      <vt:lpstr>Fitting the model…</vt:lpstr>
      <vt:lpstr>Comparing Raw intervals to Bayes…</vt:lpstr>
      <vt:lpstr>Reporting the results…</vt:lpstr>
      <vt:lpstr>Extending Multi-Level GLM’s:  The Roach Data</vt:lpstr>
      <vt:lpstr>Review of our glmer() analyses…</vt:lpstr>
      <vt:lpstr>Try to fit glmer2 as a Bayesian model in Stan…</vt:lpstr>
      <vt:lpstr>Diagnosing problems</vt:lpstr>
      <vt:lpstr>A simpler model in stan()</vt:lpstr>
      <vt:lpstr>There’s still some evidence of excess zeros in the data.</vt:lpstr>
      <vt:lpstr>Zero-inflated Models…</vt:lpstr>
      <vt:lpstr>Hurdle Models…</vt:lpstr>
      <vt:lpstr>Our model is a Zero-Inflated Model:</vt:lpstr>
      <vt:lpstr>The model itself is a bit complicated in stan…</vt:lpstr>
      <vt:lpstr>Amazingly it runs well in stan!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202</cp:revision>
  <cp:lastPrinted>2017-11-21T19:32:08Z</cp:lastPrinted>
  <dcterms:created xsi:type="dcterms:W3CDTF">2010-08-21T13:04:59Z</dcterms:created>
  <dcterms:modified xsi:type="dcterms:W3CDTF">2022-12-06T18:22:15Z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